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6"/>
  </p:notesMasterIdLst>
  <p:sldIdLst>
    <p:sldId id="256" r:id="rId2"/>
    <p:sldId id="258" r:id="rId3"/>
    <p:sldId id="261" r:id="rId4"/>
    <p:sldId id="264" r:id="rId5"/>
    <p:sldId id="310" r:id="rId6"/>
    <p:sldId id="311" r:id="rId7"/>
    <p:sldId id="280" r:id="rId8"/>
    <p:sldId id="263" r:id="rId9"/>
    <p:sldId id="313" r:id="rId10"/>
    <p:sldId id="312" r:id="rId11"/>
    <p:sldId id="314" r:id="rId12"/>
    <p:sldId id="315" r:id="rId13"/>
    <p:sldId id="282" r:id="rId14"/>
    <p:sldId id="287" r:id="rId15"/>
  </p:sldIdLst>
  <p:sldSz cx="9144000" cy="5143500" type="screen16x9"/>
  <p:notesSz cx="6858000" cy="9144000"/>
  <p:embeddedFontLst>
    <p:embeddedFont>
      <p:font typeface="Bahnschrift Light Condensed" panose="020B0502040204020203" pitchFamily="34" charset="0"/>
      <p:regular r:id="rId17"/>
    </p:embeddedFont>
    <p:embeddedFont>
      <p:font typeface="Bahnschrift SemiBold SemiConden" panose="020B0502040204020203" pitchFamily="34" charset="0"/>
      <p:bold r:id="rId18"/>
    </p:embeddedFont>
    <p:embeddedFont>
      <p:font typeface="Bahnschrift SemiLight Condensed" panose="020B0502040204020203" pitchFamily="34" charset="0"/>
      <p:regular r:id="rId19"/>
    </p:embeddedFont>
    <p:embeddedFont>
      <p:font typeface="Open Sans" panose="020B0606030504020204" pitchFamily="34" charset="0"/>
      <p:regular r:id="rId20"/>
      <p:bold r:id="rId21"/>
      <p:italic r:id="rId22"/>
      <p:boldItalic r:id="rId23"/>
    </p:embeddedFont>
    <p:embeddedFont>
      <p:font typeface="Open Sans SemiBold" panose="020B0706030804020204" pitchFamily="34" charset="0"/>
      <p:regular r:id="rId24"/>
      <p:bold r:id="rId25"/>
      <p:italic r:id="rId26"/>
      <p:boldItalic r:id="rId27"/>
    </p:embeddedFont>
    <p:embeddedFont>
      <p:font typeface="Overpass Black" panose="020B0604020202020204" charset="0"/>
      <p:bold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805A01-9AAE-4EB0-8E0D-A1A4BE31652A}" v="2802" dt="2022-07-18T10:22:15.938"/>
    <p1510:client id="{AE216A2A-946E-C0B2-9632-141ACDA47FB4}" v="19" dt="2022-07-22T09:44:47.472"/>
  </p1510:revLst>
</p1510:revInfo>
</file>

<file path=ppt/tableStyles.xml><?xml version="1.0" encoding="utf-8"?>
<a:tblStyleLst xmlns:a="http://schemas.openxmlformats.org/drawingml/2006/main" def="{000F2F04-B415-45E5-8B0A-0F086A585684}">
  <a:tblStyle styleId="{000F2F04-B415-45E5-8B0A-0F086A5856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264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334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497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a9b21f1572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a9b21f1572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a9b21f1572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a9b21f1572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537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988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473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freepik.com/" TargetMode="External"/><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0.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2.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30"/>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36" name="Google Shape;1836;p30"/>
          <p:cNvSpPr txBox="1">
            <a:spLocks noGrp="1"/>
          </p:cNvSpPr>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200" b="1">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200" b="1">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lang="en" sz="12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image" Target="../media/image1.jpe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7" r:id="rId4"/>
    <p:sldLayoutId id="2147483685" r:id="rId5"/>
    <p:sldLayoutId id="2147483769" r:id="rId6"/>
    <p:sldLayoutId id="2147483686" r:id="rId7"/>
    <p:sldLayoutId id="2147483687" r:id="rId8"/>
    <p:sldLayoutId id="2147483688" r:id="rId9"/>
    <p:sldLayoutId id="2147483689" r:id="rId10"/>
    <p:sldLayoutId id="2147483690" r:id="rId11"/>
    <p:sldLayoutId id="2147483696" r:id="rId12"/>
    <p:sldLayoutId id="2147483697" r:id="rId13"/>
    <p:sldLayoutId id="2147483698" r:id="rId14"/>
    <p:sldLayoutId id="2147483693" r:id="rId15"/>
    <p:sldLayoutId id="2147483695" r:id="rId16"/>
    <p:sldLayoutId id="2147483691" r:id="rId17"/>
    <p:sldLayoutId id="2147483692" r:id="rId18"/>
    <p:sldLayoutId id="2147483694" r:id="rId19"/>
    <p:sldLayoutId id="2147483699" r:id="rId20"/>
    <p:sldLayoutId id="2147483700" r:id="rId21"/>
    <p:sldLayoutId id="2147483701" r:id="rId22"/>
    <p:sldLayoutId id="2147483702" r:id="rId23"/>
    <p:sldLayoutId id="2147483703" r:id="rId24"/>
    <p:sldLayoutId id="2147483704" r:id="rId25"/>
    <p:sldLayoutId id="2147483716" r:id="rId26"/>
    <p:sldLayoutId id="2147483717" r:id="rId27"/>
    <p:sldLayoutId id="2147483718" r:id="rId28"/>
    <p:sldLayoutId id="2147483719" r:id="rId29"/>
    <p:sldLayoutId id="2147483720" r:id="rId30"/>
    <p:sldLayoutId id="2147483721" r:id="rId31"/>
    <p:sldLayoutId id="2147483727" r:id="rId32"/>
    <p:sldLayoutId id="2147483728" r:id="rId33"/>
    <p:sldLayoutId id="2147483709" r:id="rId34"/>
    <p:sldLayoutId id="2147483724" r:id="rId35"/>
    <p:sldLayoutId id="2147483726" r:id="rId36"/>
    <p:sldLayoutId id="2147483722" r:id="rId37"/>
    <p:sldLayoutId id="2147483723" r:id="rId38"/>
    <p:sldLayoutId id="2147483725" r:id="rId39"/>
    <p:sldLayoutId id="2147483710" r:id="rId40"/>
    <p:sldLayoutId id="2147483711" r:id="rId41"/>
    <p:sldLayoutId id="2147483712" r:id="rId42"/>
    <p:sldLayoutId id="2147483713" r:id="rId43"/>
    <p:sldLayoutId id="2147483714" r:id="rId44"/>
    <p:sldLayoutId id="2147483715" r:id="rId45"/>
    <p:sldLayoutId id="2147483706" r:id="rId46"/>
    <p:sldLayoutId id="2147483707" r:id="rId47"/>
    <p:sldLayoutId id="2147483708" r:id="rId48"/>
    <p:sldLayoutId id="2147483705" r:id="rId49"/>
    <p:sldLayoutId id="2147483729" r:id="rId50"/>
    <p:sldLayoutId id="2147483730" r:id="rId51"/>
    <p:sldLayoutId id="2147483731" r:id="rId52"/>
    <p:sldLayoutId id="2147483732" r:id="rId53"/>
    <p:sldLayoutId id="2147483733" r:id="rId54"/>
    <p:sldLayoutId id="2147483734" r:id="rId55"/>
    <p:sldLayoutId id="2147483740" r:id="rId56"/>
    <p:sldLayoutId id="2147483741" r:id="rId57"/>
    <p:sldLayoutId id="2147483742" r:id="rId58"/>
    <p:sldLayoutId id="2147483737" r:id="rId59"/>
    <p:sldLayoutId id="2147483739" r:id="rId60"/>
    <p:sldLayoutId id="2147483735" r:id="rId61"/>
    <p:sldLayoutId id="2147483736" r:id="rId62"/>
    <p:sldLayoutId id="2147483738" r:id="rId63"/>
    <p:sldLayoutId id="2147483743" r:id="rId64"/>
    <p:sldLayoutId id="2147483744" r:id="rId65"/>
    <p:sldLayoutId id="2147483745" r:id="rId66"/>
    <p:sldLayoutId id="2147483746" r:id="rId67"/>
    <p:sldLayoutId id="2147483747" r:id="rId68"/>
    <p:sldLayoutId id="2147483748" r:id="rId69"/>
    <p:sldLayoutId id="2147483756" r:id="rId70"/>
    <p:sldLayoutId id="2147483757" r:id="rId71"/>
    <p:sldLayoutId id="2147483758" r:id="rId72"/>
    <p:sldLayoutId id="2147483759" r:id="rId73"/>
    <p:sldLayoutId id="2147483760" r:id="rId74"/>
    <p:sldLayoutId id="2147483761" r:id="rId75"/>
    <p:sldLayoutId id="2147483767" r:id="rId76"/>
    <p:sldLayoutId id="2147483768" r:id="rId77"/>
    <p:sldLayoutId id="2147483749" r:id="rId78"/>
    <p:sldLayoutId id="2147483764" r:id="rId79"/>
    <p:sldLayoutId id="2147483766" r:id="rId80"/>
    <p:sldLayoutId id="2147483762" r:id="rId81"/>
    <p:sldLayoutId id="2147483763" r:id="rId82"/>
    <p:sldLayoutId id="2147483765" r:id="rId83"/>
    <p:sldLayoutId id="2147483750" r:id="rId84"/>
    <p:sldLayoutId id="2147483751" r:id="rId85"/>
    <p:sldLayoutId id="2147483752" r:id="rId86"/>
    <p:sldLayoutId id="2147483753" r:id="rId87"/>
    <p:sldLayoutId id="2147483754" r:id="rId88"/>
    <p:sldLayoutId id="2147483755" r:id="rId89"/>
    <p:sldLayoutId id="2147483659" r:id="rId90"/>
    <p:sldLayoutId id="2147483664" r:id="rId91"/>
    <p:sldLayoutId id="2147483665" r:id="rId92"/>
    <p:sldLayoutId id="2147483676" r:id="rId93"/>
    <p:sldLayoutId id="2147483677" r:id="rId94"/>
    <p:sldLayoutId id="2147483678" r:id="rId95"/>
    <p:sldLayoutId id="2147483679" r:id="rId96"/>
    <p:sldLayoutId id="2147483680" r:id="rId97"/>
    <p:sldLayoutId id="2147483681" r:id="rId9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0.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0" y="227299"/>
            <a:ext cx="5527099" cy="4562724"/>
          </a:xfrm>
          <a:prstGeom prst="rect">
            <a:avLst/>
          </a:prstGeom>
          <a:noFill/>
          <a:ln>
            <a:noFill/>
          </a:ln>
        </p:spPr>
      </p:pic>
      <p:sp>
        <p:nvSpPr>
          <p:cNvPr id="2128" name="Google Shape;2128;p38"/>
          <p:cNvSpPr txBox="1">
            <a:spLocks noGrp="1"/>
          </p:cNvSpPr>
          <p:nvPr>
            <p:ph type="ctrTitle"/>
          </p:nvPr>
        </p:nvSpPr>
        <p:spPr>
          <a:xfrm>
            <a:off x="1426499" y="290391"/>
            <a:ext cx="6291000" cy="17908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800">
                <a:latin typeface="Bahnschrift SemiBold SemiConden" panose="020B0502040204020203" pitchFamily="34" charset="0"/>
              </a:rPr>
              <a:t>QUẢN LÝ </a:t>
            </a:r>
            <a:br>
              <a:rPr lang="vi-VN" sz="4800">
                <a:latin typeface="Bahnschrift SemiBold SemiConden" panose="020B0502040204020203" pitchFamily="34" charset="0"/>
              </a:rPr>
            </a:br>
            <a:r>
              <a:rPr lang="vi-VN" sz="4800">
                <a:latin typeface="Bahnschrift SemiBold SemiConden" panose="020B0502040204020203" pitchFamily="34" charset="0"/>
              </a:rPr>
              <a:t>CỬA HÀNG TẠP HÓA</a:t>
            </a:r>
            <a:endParaRPr sz="4800">
              <a:latin typeface="Bahnschrift SemiBold SemiConden" panose="020B0502040204020203" pitchFamily="34" charset="0"/>
            </a:endParaRPr>
          </a:p>
        </p:txBody>
      </p:sp>
      <p:sp>
        <p:nvSpPr>
          <p:cNvPr id="2129" name="Google Shape;2129;p38"/>
          <p:cNvSpPr txBox="1">
            <a:spLocks noGrp="1"/>
          </p:cNvSpPr>
          <p:nvPr>
            <p:ph type="subTitle" idx="1"/>
          </p:nvPr>
        </p:nvSpPr>
        <p:spPr>
          <a:xfrm>
            <a:off x="2703732" y="2839224"/>
            <a:ext cx="3600539" cy="1389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a:latin typeface="Bahnschrift SemiBold SemiConden" panose="020B0502040204020203" pitchFamily="34" charset="0"/>
              </a:rPr>
              <a:t>THÀNH VIÊN</a:t>
            </a:r>
          </a:p>
          <a:p>
            <a:pPr marL="0" lvl="0" indent="0" algn="ctr" rtl="0">
              <a:spcBef>
                <a:spcPts val="0"/>
              </a:spcBef>
              <a:spcAft>
                <a:spcPts val="0"/>
              </a:spcAft>
              <a:buNone/>
            </a:pPr>
            <a:r>
              <a:rPr lang="vi-VN" b="1">
                <a:latin typeface="Bahnschrift SemiBold SemiConden" panose="020B0502040204020203" pitchFamily="34" charset="0"/>
              </a:rPr>
              <a:t>LÊ MINH ĐỨC – 20194511</a:t>
            </a:r>
          </a:p>
          <a:p>
            <a:pPr marL="0" lvl="0" indent="0" algn="ctr" rtl="0">
              <a:spcBef>
                <a:spcPts val="0"/>
              </a:spcBef>
              <a:spcAft>
                <a:spcPts val="0"/>
              </a:spcAft>
              <a:buNone/>
            </a:pPr>
            <a:r>
              <a:rPr lang="vi-VN" b="1">
                <a:latin typeface="Bahnschrift SemiBold SemiConden" panose="020B0502040204020203" pitchFamily="34" charset="0"/>
              </a:rPr>
              <a:t>ĐINH THỊ THU HÀ – 20194543</a:t>
            </a:r>
          </a:p>
          <a:p>
            <a:pPr marL="0" lvl="0" indent="0" algn="ctr" rtl="0">
              <a:spcBef>
                <a:spcPts val="0"/>
              </a:spcBef>
              <a:spcAft>
                <a:spcPts val="0"/>
              </a:spcAft>
              <a:buNone/>
            </a:pPr>
            <a:r>
              <a:rPr lang="vi-VN" b="1">
                <a:latin typeface="Bahnschrift SemiBold SemiConden" panose="020B0502040204020203" pitchFamily="34" charset="0"/>
              </a:rPr>
              <a:t>LÊ ĐỨC SƠN – 20194658</a:t>
            </a:r>
          </a:p>
          <a:p>
            <a:pPr marL="0" lvl="0" indent="0" algn="ctr" rtl="0">
              <a:spcBef>
                <a:spcPts val="0"/>
              </a:spcBef>
              <a:spcAft>
                <a:spcPts val="0"/>
              </a:spcAft>
              <a:buNone/>
            </a:pPr>
            <a:r>
              <a:rPr lang="vi-VN" b="1">
                <a:latin typeface="Bahnschrift SemiBold SemiConden" panose="020B0502040204020203" pitchFamily="34" charset="0"/>
              </a:rPr>
              <a:t>LƯƠNG THỊ TÂM – 20194663</a:t>
            </a:r>
          </a:p>
          <a:p>
            <a:pPr marL="0" lvl="0" indent="0" algn="ctr" rtl="0">
              <a:spcBef>
                <a:spcPts val="0"/>
              </a:spcBef>
              <a:spcAft>
                <a:spcPts val="0"/>
              </a:spcAft>
              <a:buNone/>
            </a:pPr>
            <a:endParaRPr lang="vi-VN">
              <a:latin typeface="Bahnschrift SemiBold SemiConden" panose="020B0502040204020203" pitchFamily="34" charset="0"/>
            </a:endParaRPr>
          </a:p>
          <a:p>
            <a:pPr marL="0" lvl="0" indent="0" algn="ctr" rtl="0">
              <a:spcBef>
                <a:spcPts val="0"/>
              </a:spcBef>
              <a:spcAft>
                <a:spcPts val="0"/>
              </a:spcAft>
              <a:buNone/>
            </a:pPr>
            <a:endParaRPr>
              <a:latin typeface="Bahnschrift SemiBold SemiConden" panose="020B0502040204020203" pitchFamily="34" charset="0"/>
            </a:endParaRPr>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03D1386-0FC5-3D5C-2344-F72740D42F3C}"/>
              </a:ext>
            </a:extLst>
          </p:cNvPr>
          <p:cNvSpPr txBox="1"/>
          <p:nvPr/>
        </p:nvSpPr>
        <p:spPr>
          <a:xfrm>
            <a:off x="3811786" y="2167859"/>
            <a:ext cx="1520425" cy="584775"/>
          </a:xfrm>
          <a:prstGeom prst="rect">
            <a:avLst/>
          </a:prstGeom>
          <a:noFill/>
        </p:spPr>
        <p:txBody>
          <a:bodyPr wrap="square" rtlCol="0">
            <a:spAutoFit/>
          </a:bodyPr>
          <a:lstStyle/>
          <a:p>
            <a:r>
              <a:rPr lang="vi-VN" sz="3200" b="1">
                <a:solidFill>
                  <a:schemeClr val="bg2"/>
                </a:solidFill>
                <a:latin typeface="Bahnschrift SemiBold SemiConden" panose="020B0502040204020203" pitchFamily="34" charset="0"/>
                <a:ea typeface="Open Sans" panose="020B0606030504020204" pitchFamily="34" charset="0"/>
                <a:cs typeface="Open Sans" panose="020B0606030504020204" pitchFamily="34" charset="0"/>
              </a:rPr>
              <a:t>NHÓM 8</a:t>
            </a:r>
            <a:endParaRPr lang="en-US" sz="3200" b="1">
              <a:solidFill>
                <a:schemeClr val="bg2"/>
              </a:solidFill>
              <a:latin typeface="Bahnschrift SemiBold SemiConden" panose="020B0502040204020203"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43" name="Title 2">
            <a:extLst>
              <a:ext uri="{FF2B5EF4-FFF2-40B4-BE49-F238E27FC236}">
                <a16:creationId xmlns:a16="http://schemas.microsoft.com/office/drawing/2014/main" id="{AAA2A885-AC9B-7D47-D080-E2D67B543E0E}"/>
              </a:ext>
            </a:extLst>
          </p:cNvPr>
          <p:cNvSpPr txBox="1">
            <a:spLocks/>
          </p:cNvSpPr>
          <p:nvPr/>
        </p:nvSpPr>
        <p:spPr>
          <a:xfrm>
            <a:off x="1201642" y="555987"/>
            <a:ext cx="45639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algn="l"/>
            <a:r>
              <a:rPr lang="vi-VN" sz="2000">
                <a:latin typeface="Bahnschrift SemiLight Condensed" panose="020B0502040204020203" pitchFamily="34" charset="0"/>
              </a:rPr>
              <a:t>THIẾT KẾ CƠ SỞ DỮ LIỆU</a:t>
            </a:r>
            <a:endParaRPr lang="en-US" sz="2000" dirty="0">
              <a:latin typeface="Bahnschrift SemiLight Condensed" panose="020B0502040204020203" pitchFamily="34" charset="0"/>
            </a:endParaRPr>
          </a:p>
        </p:txBody>
      </p:sp>
      <p:pic>
        <p:nvPicPr>
          <p:cNvPr id="44" name="Google Shape;2145;p40">
            <a:extLst>
              <a:ext uri="{FF2B5EF4-FFF2-40B4-BE49-F238E27FC236}">
                <a16:creationId xmlns:a16="http://schemas.microsoft.com/office/drawing/2014/main" id="{EC8C7FE0-9406-E0D3-DD59-333EF0F12C0B}"/>
              </a:ext>
            </a:extLst>
          </p:cNvPr>
          <p:cNvPicPr preferRelativeResize="0"/>
          <p:nvPr/>
        </p:nvPicPr>
        <p:blipFill>
          <a:blip r:embed="rId3">
            <a:alphaModFix amt="64000"/>
          </a:blip>
          <a:stretch>
            <a:fillRect/>
          </a:stretch>
        </p:blipFill>
        <p:spPr>
          <a:xfrm>
            <a:off x="287485" y="113529"/>
            <a:ext cx="842174" cy="708408"/>
          </a:xfrm>
          <a:prstGeom prst="rect">
            <a:avLst/>
          </a:prstGeom>
          <a:noFill/>
          <a:ln>
            <a:noFill/>
          </a:ln>
        </p:spPr>
      </p:pic>
      <p:sp>
        <p:nvSpPr>
          <p:cNvPr id="45" name="Google Shape;2152;p40">
            <a:extLst>
              <a:ext uri="{FF2B5EF4-FFF2-40B4-BE49-F238E27FC236}">
                <a16:creationId xmlns:a16="http://schemas.microsoft.com/office/drawing/2014/main" id="{0ABB6493-8E81-0AA9-3BEF-BE07F97602C3}"/>
              </a:ext>
            </a:extLst>
          </p:cNvPr>
          <p:cNvSpPr txBox="1">
            <a:spLocks/>
          </p:cNvSpPr>
          <p:nvPr/>
        </p:nvSpPr>
        <p:spPr>
          <a:xfrm>
            <a:off x="164842" y="209554"/>
            <a:ext cx="10368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500">
                <a:solidFill>
                  <a:schemeClr val="bg2"/>
                </a:solidFill>
                <a:latin typeface="Bahnschrift SemiBold SemiConden" panose="020B0502040204020203" pitchFamily="34" charset="0"/>
              </a:rPr>
              <a:t>02</a:t>
            </a:r>
            <a:endParaRPr lang="en" sz="2500">
              <a:solidFill>
                <a:schemeClr val="bg2"/>
              </a:solidFill>
              <a:latin typeface="Bahnschrift SemiBold SemiConden" panose="020B0502040204020203" pitchFamily="34" charset="0"/>
            </a:endParaRPr>
          </a:p>
        </p:txBody>
      </p:sp>
      <p:sp>
        <p:nvSpPr>
          <p:cNvPr id="46" name="Google Shape;2162;p40">
            <a:extLst>
              <a:ext uri="{FF2B5EF4-FFF2-40B4-BE49-F238E27FC236}">
                <a16:creationId xmlns:a16="http://schemas.microsoft.com/office/drawing/2014/main" id="{F07EACB3-B1E8-6091-E30D-F5D43FB7E8D7}"/>
              </a:ext>
            </a:extLst>
          </p:cNvPr>
          <p:cNvSpPr txBox="1">
            <a:spLocks/>
          </p:cNvSpPr>
          <p:nvPr/>
        </p:nvSpPr>
        <p:spPr>
          <a:xfrm>
            <a:off x="1171315" y="184464"/>
            <a:ext cx="368085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a:solidFill>
                  <a:schemeClr val="bg2"/>
                </a:solidFill>
                <a:latin typeface="Bahnschrift SemiBold SemiConden" panose="020B0502040204020203" pitchFamily="34" charset="0"/>
              </a:rPr>
              <a:t>PHÂN TÍCH THIẾT KẾ</a:t>
            </a:r>
          </a:p>
        </p:txBody>
      </p:sp>
      <p:pic>
        <p:nvPicPr>
          <p:cNvPr id="3" name="Picture 2">
            <a:extLst>
              <a:ext uri="{FF2B5EF4-FFF2-40B4-BE49-F238E27FC236}">
                <a16:creationId xmlns:a16="http://schemas.microsoft.com/office/drawing/2014/main" id="{8A151D5F-ED71-0C72-5AEE-CA41A568129F}"/>
              </a:ext>
            </a:extLst>
          </p:cNvPr>
          <p:cNvPicPr>
            <a:picLocks noChangeAspect="1"/>
          </p:cNvPicPr>
          <p:nvPr/>
        </p:nvPicPr>
        <p:blipFill>
          <a:blip r:embed="rId4"/>
          <a:stretch>
            <a:fillRect/>
          </a:stretch>
        </p:blipFill>
        <p:spPr>
          <a:xfrm>
            <a:off x="647700" y="1005154"/>
            <a:ext cx="8039492" cy="3742288"/>
          </a:xfrm>
          <a:prstGeom prst="rect">
            <a:avLst/>
          </a:prstGeom>
        </p:spPr>
      </p:pic>
    </p:spTree>
    <p:extLst>
      <p:ext uri="{BB962C8B-B14F-4D97-AF65-F5344CB8AC3E}">
        <p14:creationId xmlns:p14="http://schemas.microsoft.com/office/powerpoint/2010/main" val="4027566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43" name="Title 2">
            <a:extLst>
              <a:ext uri="{FF2B5EF4-FFF2-40B4-BE49-F238E27FC236}">
                <a16:creationId xmlns:a16="http://schemas.microsoft.com/office/drawing/2014/main" id="{AAA2A885-AC9B-7D47-D080-E2D67B543E0E}"/>
              </a:ext>
            </a:extLst>
          </p:cNvPr>
          <p:cNvSpPr txBox="1">
            <a:spLocks/>
          </p:cNvSpPr>
          <p:nvPr/>
        </p:nvSpPr>
        <p:spPr>
          <a:xfrm>
            <a:off x="1352708" y="585335"/>
            <a:ext cx="3968914" cy="5553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algn="l"/>
            <a:r>
              <a:rPr lang="vi-VN" sz="2000">
                <a:latin typeface="Bahnschrift SemiLight Condensed" panose="020B0502040204020203" pitchFamily="34" charset="0"/>
              </a:rPr>
              <a:t>BIỂU ĐỒ GÓI TỔNG QUAN</a:t>
            </a:r>
            <a:endParaRPr lang="en-US" sz="2000">
              <a:latin typeface="Bahnschrift SemiLight Condensed" panose="020B0502040204020203" pitchFamily="34" charset="0"/>
            </a:endParaRPr>
          </a:p>
        </p:txBody>
      </p:sp>
      <p:pic>
        <p:nvPicPr>
          <p:cNvPr id="44" name="Google Shape;2145;p40">
            <a:extLst>
              <a:ext uri="{FF2B5EF4-FFF2-40B4-BE49-F238E27FC236}">
                <a16:creationId xmlns:a16="http://schemas.microsoft.com/office/drawing/2014/main" id="{EC8C7FE0-9406-E0D3-DD59-333EF0F12C0B}"/>
              </a:ext>
            </a:extLst>
          </p:cNvPr>
          <p:cNvPicPr preferRelativeResize="0"/>
          <p:nvPr/>
        </p:nvPicPr>
        <p:blipFill>
          <a:blip r:embed="rId3">
            <a:alphaModFix amt="64000"/>
          </a:blip>
          <a:stretch>
            <a:fillRect/>
          </a:stretch>
        </p:blipFill>
        <p:spPr>
          <a:xfrm>
            <a:off x="287485" y="113529"/>
            <a:ext cx="842174" cy="708408"/>
          </a:xfrm>
          <a:prstGeom prst="rect">
            <a:avLst/>
          </a:prstGeom>
          <a:noFill/>
          <a:ln>
            <a:noFill/>
          </a:ln>
        </p:spPr>
      </p:pic>
      <p:sp>
        <p:nvSpPr>
          <p:cNvPr id="45" name="Google Shape;2152;p40">
            <a:extLst>
              <a:ext uri="{FF2B5EF4-FFF2-40B4-BE49-F238E27FC236}">
                <a16:creationId xmlns:a16="http://schemas.microsoft.com/office/drawing/2014/main" id="{0ABB6493-8E81-0AA9-3BEF-BE07F97602C3}"/>
              </a:ext>
            </a:extLst>
          </p:cNvPr>
          <p:cNvSpPr txBox="1">
            <a:spLocks/>
          </p:cNvSpPr>
          <p:nvPr/>
        </p:nvSpPr>
        <p:spPr>
          <a:xfrm>
            <a:off x="164842" y="209554"/>
            <a:ext cx="10368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500">
                <a:solidFill>
                  <a:schemeClr val="bg2"/>
                </a:solidFill>
                <a:latin typeface="Bahnschrift SemiBold SemiConden" panose="020B0502040204020203" pitchFamily="34" charset="0"/>
              </a:rPr>
              <a:t>02</a:t>
            </a:r>
            <a:endParaRPr lang="en" sz="2500">
              <a:solidFill>
                <a:schemeClr val="bg2"/>
              </a:solidFill>
              <a:latin typeface="Bahnschrift SemiBold SemiConden" panose="020B0502040204020203" pitchFamily="34" charset="0"/>
            </a:endParaRPr>
          </a:p>
        </p:txBody>
      </p:sp>
      <p:sp>
        <p:nvSpPr>
          <p:cNvPr id="46" name="Google Shape;2162;p40">
            <a:extLst>
              <a:ext uri="{FF2B5EF4-FFF2-40B4-BE49-F238E27FC236}">
                <a16:creationId xmlns:a16="http://schemas.microsoft.com/office/drawing/2014/main" id="{F07EACB3-B1E8-6091-E30D-F5D43FB7E8D7}"/>
              </a:ext>
            </a:extLst>
          </p:cNvPr>
          <p:cNvSpPr txBox="1">
            <a:spLocks/>
          </p:cNvSpPr>
          <p:nvPr/>
        </p:nvSpPr>
        <p:spPr>
          <a:xfrm>
            <a:off x="1171315" y="184464"/>
            <a:ext cx="368085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a:solidFill>
                  <a:schemeClr val="bg2"/>
                </a:solidFill>
                <a:latin typeface="Bahnschrift SemiBold SemiConden" panose="020B0502040204020203" pitchFamily="34" charset="0"/>
              </a:rPr>
              <a:t>PHÂN TÍCH THIẾT KẾ</a:t>
            </a:r>
          </a:p>
        </p:txBody>
      </p:sp>
      <p:pic>
        <p:nvPicPr>
          <p:cNvPr id="3" name="Picture 3" descr="Diagram&#10;&#10;Description automatically generated">
            <a:extLst>
              <a:ext uri="{FF2B5EF4-FFF2-40B4-BE49-F238E27FC236}">
                <a16:creationId xmlns:a16="http://schemas.microsoft.com/office/drawing/2014/main" id="{C4D33BA2-C86A-07CA-169A-B25F70AAF2A4}"/>
              </a:ext>
            </a:extLst>
          </p:cNvPr>
          <p:cNvPicPr>
            <a:picLocks noChangeAspect="1"/>
          </p:cNvPicPr>
          <p:nvPr/>
        </p:nvPicPr>
        <p:blipFill>
          <a:blip r:embed="rId4"/>
          <a:stretch>
            <a:fillRect/>
          </a:stretch>
        </p:blipFill>
        <p:spPr>
          <a:xfrm>
            <a:off x="469400" y="1200672"/>
            <a:ext cx="8205200" cy="3446744"/>
          </a:xfrm>
          <a:prstGeom prst="rect">
            <a:avLst/>
          </a:prstGeom>
        </p:spPr>
      </p:pic>
    </p:spTree>
    <p:extLst>
      <p:ext uri="{BB962C8B-B14F-4D97-AF65-F5344CB8AC3E}">
        <p14:creationId xmlns:p14="http://schemas.microsoft.com/office/powerpoint/2010/main" val="410228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43" name="Title 2">
            <a:extLst>
              <a:ext uri="{FF2B5EF4-FFF2-40B4-BE49-F238E27FC236}">
                <a16:creationId xmlns:a16="http://schemas.microsoft.com/office/drawing/2014/main" id="{AAA2A885-AC9B-7D47-D080-E2D67B543E0E}"/>
              </a:ext>
            </a:extLst>
          </p:cNvPr>
          <p:cNvSpPr txBox="1">
            <a:spLocks/>
          </p:cNvSpPr>
          <p:nvPr/>
        </p:nvSpPr>
        <p:spPr>
          <a:xfrm>
            <a:off x="1201642" y="555987"/>
            <a:ext cx="45639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algn="l"/>
            <a:r>
              <a:rPr lang="vi-VN" sz="2000">
                <a:latin typeface="Bahnschrift SemiLight Condensed" panose="020B0502040204020203" pitchFamily="34" charset="0"/>
              </a:rPr>
              <a:t>BIỂU ĐỒ LỚP CỦA GÓI MODEL</a:t>
            </a:r>
            <a:endParaRPr lang="en-US" sz="2000">
              <a:latin typeface="Bahnschrift SemiLight Condensed" panose="020B0502040204020203" pitchFamily="34" charset="0"/>
            </a:endParaRPr>
          </a:p>
        </p:txBody>
      </p:sp>
      <p:pic>
        <p:nvPicPr>
          <p:cNvPr id="44" name="Google Shape;2145;p40">
            <a:extLst>
              <a:ext uri="{FF2B5EF4-FFF2-40B4-BE49-F238E27FC236}">
                <a16:creationId xmlns:a16="http://schemas.microsoft.com/office/drawing/2014/main" id="{EC8C7FE0-9406-E0D3-DD59-333EF0F12C0B}"/>
              </a:ext>
            </a:extLst>
          </p:cNvPr>
          <p:cNvPicPr preferRelativeResize="0"/>
          <p:nvPr/>
        </p:nvPicPr>
        <p:blipFill>
          <a:blip r:embed="rId3">
            <a:alphaModFix amt="64000"/>
          </a:blip>
          <a:stretch>
            <a:fillRect/>
          </a:stretch>
        </p:blipFill>
        <p:spPr>
          <a:xfrm>
            <a:off x="287485" y="113529"/>
            <a:ext cx="842174" cy="708408"/>
          </a:xfrm>
          <a:prstGeom prst="rect">
            <a:avLst/>
          </a:prstGeom>
          <a:noFill/>
          <a:ln>
            <a:noFill/>
          </a:ln>
        </p:spPr>
      </p:pic>
      <p:sp>
        <p:nvSpPr>
          <p:cNvPr id="45" name="Google Shape;2152;p40">
            <a:extLst>
              <a:ext uri="{FF2B5EF4-FFF2-40B4-BE49-F238E27FC236}">
                <a16:creationId xmlns:a16="http://schemas.microsoft.com/office/drawing/2014/main" id="{0ABB6493-8E81-0AA9-3BEF-BE07F97602C3}"/>
              </a:ext>
            </a:extLst>
          </p:cNvPr>
          <p:cNvSpPr txBox="1">
            <a:spLocks/>
          </p:cNvSpPr>
          <p:nvPr/>
        </p:nvSpPr>
        <p:spPr>
          <a:xfrm>
            <a:off x="164842" y="209554"/>
            <a:ext cx="10368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500">
                <a:solidFill>
                  <a:schemeClr val="bg2"/>
                </a:solidFill>
                <a:latin typeface="Bahnschrift SemiBold SemiConden" panose="020B0502040204020203" pitchFamily="34" charset="0"/>
              </a:rPr>
              <a:t>02</a:t>
            </a:r>
            <a:endParaRPr lang="en" sz="2500">
              <a:solidFill>
                <a:schemeClr val="bg2"/>
              </a:solidFill>
              <a:latin typeface="Bahnschrift SemiBold SemiConden" panose="020B0502040204020203" pitchFamily="34" charset="0"/>
            </a:endParaRPr>
          </a:p>
        </p:txBody>
      </p:sp>
      <p:sp>
        <p:nvSpPr>
          <p:cNvPr id="46" name="Google Shape;2162;p40">
            <a:extLst>
              <a:ext uri="{FF2B5EF4-FFF2-40B4-BE49-F238E27FC236}">
                <a16:creationId xmlns:a16="http://schemas.microsoft.com/office/drawing/2014/main" id="{F07EACB3-B1E8-6091-E30D-F5D43FB7E8D7}"/>
              </a:ext>
            </a:extLst>
          </p:cNvPr>
          <p:cNvSpPr txBox="1">
            <a:spLocks/>
          </p:cNvSpPr>
          <p:nvPr/>
        </p:nvSpPr>
        <p:spPr>
          <a:xfrm>
            <a:off x="1171315" y="184464"/>
            <a:ext cx="368085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a:solidFill>
                  <a:schemeClr val="bg2"/>
                </a:solidFill>
                <a:latin typeface="Bahnschrift SemiBold SemiConden" panose="020B0502040204020203" pitchFamily="34" charset="0"/>
              </a:rPr>
              <a:t>PHÂN TÍCH THIẾT KẾ</a:t>
            </a:r>
          </a:p>
        </p:txBody>
      </p:sp>
      <p:pic>
        <p:nvPicPr>
          <p:cNvPr id="3" name="Picture 3" descr="Diagram&#10;&#10;Description automatically generated">
            <a:extLst>
              <a:ext uri="{FF2B5EF4-FFF2-40B4-BE49-F238E27FC236}">
                <a16:creationId xmlns:a16="http://schemas.microsoft.com/office/drawing/2014/main" id="{40B2F6A6-0C95-0686-EAC5-8ECB676DB879}"/>
              </a:ext>
            </a:extLst>
          </p:cNvPr>
          <p:cNvPicPr>
            <a:picLocks noChangeAspect="1"/>
          </p:cNvPicPr>
          <p:nvPr/>
        </p:nvPicPr>
        <p:blipFill>
          <a:blip r:embed="rId4"/>
          <a:stretch>
            <a:fillRect/>
          </a:stretch>
        </p:blipFill>
        <p:spPr>
          <a:xfrm>
            <a:off x="884325" y="1091852"/>
            <a:ext cx="7469295" cy="3969706"/>
          </a:xfrm>
          <a:prstGeom prst="rect">
            <a:avLst/>
          </a:prstGeom>
        </p:spPr>
      </p:pic>
    </p:spTree>
    <p:extLst>
      <p:ext uri="{BB962C8B-B14F-4D97-AF65-F5344CB8AC3E}">
        <p14:creationId xmlns:p14="http://schemas.microsoft.com/office/powerpoint/2010/main" val="1863981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8" name="Google Shape;2186;p43">
            <a:extLst>
              <a:ext uri="{FF2B5EF4-FFF2-40B4-BE49-F238E27FC236}">
                <a16:creationId xmlns:a16="http://schemas.microsoft.com/office/drawing/2014/main" id="{3A480BAA-8834-5253-2195-C9F590D97030}"/>
              </a:ext>
            </a:extLst>
          </p:cNvPr>
          <p:cNvSpPr txBox="1">
            <a:spLocks/>
          </p:cNvSpPr>
          <p:nvPr/>
        </p:nvSpPr>
        <p:spPr>
          <a:xfrm>
            <a:off x="2645999" y="670129"/>
            <a:ext cx="3852000" cy="179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5000">
                <a:solidFill>
                  <a:schemeClr val="bg2"/>
                </a:solidFill>
                <a:latin typeface="Bahnschrift SemiBold SemiConden" panose="020B0502040204020203" pitchFamily="34" charset="0"/>
              </a:rPr>
              <a:t>03</a:t>
            </a:r>
            <a:endParaRPr lang="en" sz="15000">
              <a:solidFill>
                <a:schemeClr val="bg2"/>
              </a:solidFill>
              <a:latin typeface="Bahnschrift SemiBold SemiConden" panose="020B0502040204020203" pitchFamily="34" charset="0"/>
            </a:endParaRPr>
          </a:p>
        </p:txBody>
      </p:sp>
      <p:sp>
        <p:nvSpPr>
          <p:cNvPr id="9" name="Google Shape;2187;p43">
            <a:extLst>
              <a:ext uri="{FF2B5EF4-FFF2-40B4-BE49-F238E27FC236}">
                <a16:creationId xmlns:a16="http://schemas.microsoft.com/office/drawing/2014/main" id="{CA2C4338-96D1-85FC-DB51-2A206137F8D6}"/>
              </a:ext>
            </a:extLst>
          </p:cNvPr>
          <p:cNvSpPr txBox="1">
            <a:spLocks/>
          </p:cNvSpPr>
          <p:nvPr/>
        </p:nvSpPr>
        <p:spPr>
          <a:xfrm>
            <a:off x="1092540" y="2677272"/>
            <a:ext cx="6958917" cy="79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6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9pPr>
          </a:lstStyle>
          <a:p>
            <a:r>
              <a:rPr lang="vi-VN">
                <a:latin typeface="Bahnschrift SemiBold SemiConden" panose="020B0502040204020203" pitchFamily="34" charset="0"/>
              </a:rPr>
              <a:t>DEMO SẢN PHẨM</a:t>
            </a: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69"/>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grpSp>
        <p:nvGrpSpPr>
          <p:cNvPr id="3143" name="Google Shape;3143;p69"/>
          <p:cNvGrpSpPr/>
          <p:nvPr/>
        </p:nvGrpSpPr>
        <p:grpSpPr>
          <a:xfrm>
            <a:off x="3767367" y="1989683"/>
            <a:ext cx="1609267" cy="389593"/>
            <a:chOff x="3771072" y="3043102"/>
            <a:chExt cx="1609267" cy="389593"/>
          </a:xfrm>
        </p:grpSpPr>
        <p:sp>
          <p:nvSpPr>
            <p:cNvPr id="3144" name="Google Shape;3144;p69"/>
            <p:cNvSpPr/>
            <p:nvPr/>
          </p:nvSpPr>
          <p:spPr>
            <a:xfrm>
              <a:off x="4990793" y="3043102"/>
              <a:ext cx="389546" cy="389593"/>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3145" name="Google Shape;3145;p69"/>
            <p:cNvGrpSpPr/>
            <p:nvPr/>
          </p:nvGrpSpPr>
          <p:grpSpPr>
            <a:xfrm>
              <a:off x="3771072" y="3043102"/>
              <a:ext cx="389566" cy="389593"/>
              <a:chOff x="3859373" y="3043102"/>
              <a:chExt cx="389566" cy="389593"/>
            </a:xfrm>
          </p:grpSpPr>
          <p:sp>
            <p:nvSpPr>
              <p:cNvPr id="3146" name="Google Shape;3146;p69"/>
              <p:cNvSpPr/>
              <p:nvPr/>
            </p:nvSpPr>
            <p:spPr>
              <a:xfrm>
                <a:off x="4043511" y="3111313"/>
                <a:ext cx="133363" cy="321381"/>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47" name="Google Shape;3147;p69"/>
              <p:cNvSpPr/>
              <p:nvPr/>
            </p:nvSpPr>
            <p:spPr>
              <a:xfrm>
                <a:off x="3859373" y="3043102"/>
                <a:ext cx="389566" cy="389593"/>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48" name="Google Shape;3148;p69"/>
            <p:cNvGrpSpPr/>
            <p:nvPr/>
          </p:nvGrpSpPr>
          <p:grpSpPr>
            <a:xfrm>
              <a:off x="4380953" y="3043102"/>
              <a:ext cx="389525" cy="389593"/>
              <a:chOff x="4393055" y="3043102"/>
              <a:chExt cx="389525" cy="389593"/>
            </a:xfrm>
          </p:grpSpPr>
          <p:sp>
            <p:nvSpPr>
              <p:cNvPr id="3149" name="Google Shape;3149;p69"/>
              <p:cNvSpPr/>
              <p:nvPr/>
            </p:nvSpPr>
            <p:spPr>
              <a:xfrm>
                <a:off x="4462281" y="3112355"/>
                <a:ext cx="251075" cy="251085"/>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50" name="Google Shape;3150;p69"/>
              <p:cNvSpPr/>
              <p:nvPr/>
            </p:nvSpPr>
            <p:spPr>
              <a:xfrm>
                <a:off x="4530730" y="3180832"/>
                <a:ext cx="114177" cy="11412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51" name="Google Shape;3151;p69"/>
              <p:cNvSpPr/>
              <p:nvPr/>
            </p:nvSpPr>
            <p:spPr>
              <a:xfrm>
                <a:off x="4393055" y="3043102"/>
                <a:ext cx="389525" cy="389593"/>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sp>
        <p:nvSpPr>
          <p:cNvPr id="3" name="Subtitle 2">
            <a:extLst>
              <a:ext uri="{FF2B5EF4-FFF2-40B4-BE49-F238E27FC236}">
                <a16:creationId xmlns:a16="http://schemas.microsoft.com/office/drawing/2014/main" id="{41ED42E7-B9B8-22F7-11EE-9520160AED0D}"/>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7084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000">
                <a:latin typeface="Bahnschrift SemiBold SemiConden" panose="020B0502040204020203" pitchFamily="34" charset="0"/>
              </a:rPr>
              <a:t>NỘI DUNG</a:t>
            </a:r>
            <a:endParaRPr sz="4000">
              <a:latin typeface="Bahnschrift SemiBold SemiConden" panose="020B0502040204020203" pitchFamily="34" charset="0"/>
            </a:endParaRPr>
          </a:p>
        </p:txBody>
      </p:sp>
      <p:pic>
        <p:nvPicPr>
          <p:cNvPr id="2145" name="Google Shape;2145;p40"/>
          <p:cNvPicPr preferRelativeResize="0"/>
          <p:nvPr/>
        </p:nvPicPr>
        <p:blipFill>
          <a:blip r:embed="rId3">
            <a:alphaModFix amt="64000"/>
          </a:blip>
          <a:stretch>
            <a:fillRect/>
          </a:stretch>
        </p:blipFill>
        <p:spPr>
          <a:xfrm>
            <a:off x="759925" y="1601697"/>
            <a:ext cx="842174" cy="708408"/>
          </a:xfrm>
          <a:prstGeom prst="rect">
            <a:avLst/>
          </a:prstGeom>
          <a:noFill/>
          <a:ln>
            <a:noFill/>
          </a:ln>
        </p:spPr>
      </p:pic>
      <p:pic>
        <p:nvPicPr>
          <p:cNvPr id="2146" name="Google Shape;2146;p40"/>
          <p:cNvPicPr preferRelativeResize="0"/>
          <p:nvPr/>
        </p:nvPicPr>
        <p:blipFill>
          <a:blip r:embed="rId3">
            <a:alphaModFix amt="64000"/>
          </a:blip>
          <a:stretch>
            <a:fillRect/>
          </a:stretch>
        </p:blipFill>
        <p:spPr>
          <a:xfrm>
            <a:off x="762715" y="3573261"/>
            <a:ext cx="842174" cy="708400"/>
          </a:xfrm>
          <a:prstGeom prst="rect">
            <a:avLst/>
          </a:prstGeom>
          <a:noFill/>
          <a:ln>
            <a:noFill/>
          </a:ln>
        </p:spPr>
      </p:pic>
      <p:pic>
        <p:nvPicPr>
          <p:cNvPr id="2147" name="Google Shape;2147;p40"/>
          <p:cNvPicPr preferRelativeResize="0"/>
          <p:nvPr/>
        </p:nvPicPr>
        <p:blipFill>
          <a:blip r:embed="rId4">
            <a:alphaModFix amt="82000"/>
          </a:blip>
          <a:stretch>
            <a:fillRect/>
          </a:stretch>
        </p:blipFill>
        <p:spPr>
          <a:xfrm>
            <a:off x="761485" y="2576253"/>
            <a:ext cx="842174" cy="708408"/>
          </a:xfrm>
          <a:prstGeom prst="rect">
            <a:avLst/>
          </a:prstGeom>
          <a:noFill/>
          <a:ln>
            <a:noFill/>
          </a:ln>
        </p:spPr>
      </p:pic>
      <p:sp>
        <p:nvSpPr>
          <p:cNvPr id="2150" name="Google Shape;2150;p40"/>
          <p:cNvSpPr txBox="1">
            <a:spLocks noGrp="1"/>
          </p:cNvSpPr>
          <p:nvPr>
            <p:ph type="title" idx="3"/>
          </p:nvPr>
        </p:nvSpPr>
        <p:spPr>
          <a:xfrm>
            <a:off x="662612" y="367877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hnschrift SemiBold SemiConden" panose="020B0502040204020203" pitchFamily="34" charset="0"/>
              </a:rPr>
              <a:t>03</a:t>
            </a:r>
            <a:endParaRPr>
              <a:latin typeface="Bahnschrift SemiBold SemiConden" panose="020B0502040204020203" pitchFamily="34" charset="0"/>
            </a:endParaRPr>
          </a:p>
        </p:txBody>
      </p:sp>
      <p:sp>
        <p:nvSpPr>
          <p:cNvPr id="2152" name="Google Shape;2152;p40"/>
          <p:cNvSpPr txBox="1">
            <a:spLocks noGrp="1"/>
          </p:cNvSpPr>
          <p:nvPr>
            <p:ph type="title" idx="5"/>
          </p:nvPr>
        </p:nvSpPr>
        <p:spPr>
          <a:xfrm>
            <a:off x="637282" y="1697722"/>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hnschrift SemiBold SemiConden" panose="020B0502040204020203" pitchFamily="34" charset="0"/>
              </a:rPr>
              <a:t>01</a:t>
            </a:r>
            <a:endParaRPr>
              <a:latin typeface="Bahnschrift SemiBold SemiConden" panose="020B0502040204020203" pitchFamily="34" charset="0"/>
            </a:endParaRPr>
          </a:p>
        </p:txBody>
      </p:sp>
      <p:sp>
        <p:nvSpPr>
          <p:cNvPr id="2153" name="Google Shape;2153;p40"/>
          <p:cNvSpPr txBox="1">
            <a:spLocks noGrp="1"/>
          </p:cNvSpPr>
          <p:nvPr>
            <p:ph type="title" idx="6"/>
          </p:nvPr>
        </p:nvSpPr>
        <p:spPr>
          <a:xfrm>
            <a:off x="662612" y="265385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hnschrift SemiBold SemiConden" panose="020B0502040204020203" pitchFamily="34" charset="0"/>
              </a:rPr>
              <a:t>02</a:t>
            </a:r>
            <a:endParaRPr>
              <a:latin typeface="Bahnschrift SemiBold SemiConden" panose="020B0502040204020203" pitchFamily="34" charset="0"/>
            </a:endParaRPr>
          </a:p>
        </p:txBody>
      </p:sp>
      <p:sp>
        <p:nvSpPr>
          <p:cNvPr id="2158" name="Google Shape;2158;p40"/>
          <p:cNvSpPr txBox="1">
            <a:spLocks noGrp="1"/>
          </p:cNvSpPr>
          <p:nvPr>
            <p:ph type="ctrTitle" idx="13"/>
          </p:nvPr>
        </p:nvSpPr>
        <p:spPr>
          <a:xfrm>
            <a:off x="1674082" y="3580362"/>
            <a:ext cx="2829338" cy="6449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latin typeface="Bahnschrift SemiBold SemiConden" panose="020B0502040204020203" pitchFamily="34" charset="0"/>
              </a:rPr>
              <a:t>DEMO SẢN PHẨM</a:t>
            </a:r>
            <a:endParaRPr sz="2500">
              <a:latin typeface="Bahnschrift SemiBold SemiConden" panose="020B0502040204020203" pitchFamily="34" charset="0"/>
            </a:endParaRPr>
          </a:p>
        </p:txBody>
      </p:sp>
      <p:sp>
        <p:nvSpPr>
          <p:cNvPr id="2162" name="Google Shape;2162;p40"/>
          <p:cNvSpPr txBox="1">
            <a:spLocks noGrp="1"/>
          </p:cNvSpPr>
          <p:nvPr>
            <p:ph type="ctrTitle" idx="17"/>
          </p:nvPr>
        </p:nvSpPr>
        <p:spPr>
          <a:xfrm>
            <a:off x="1643755" y="1672632"/>
            <a:ext cx="368085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latin typeface="Bahnschrift SemiBold SemiConden" panose="020B0502040204020203" pitchFamily="34" charset="0"/>
              </a:rPr>
              <a:t>GIỚI THIỆU SẢN PHẨM</a:t>
            </a:r>
            <a:endParaRPr sz="2500">
              <a:latin typeface="Bahnschrift SemiBold SemiConden" panose="020B0502040204020203" pitchFamily="34" charset="0"/>
            </a:endParaRPr>
          </a:p>
        </p:txBody>
      </p:sp>
      <p:sp>
        <p:nvSpPr>
          <p:cNvPr id="2164" name="Google Shape;2164;p40"/>
          <p:cNvSpPr txBox="1">
            <a:spLocks noGrp="1"/>
          </p:cNvSpPr>
          <p:nvPr>
            <p:ph type="ctrTitle" idx="19"/>
          </p:nvPr>
        </p:nvSpPr>
        <p:spPr>
          <a:xfrm>
            <a:off x="1643755" y="2571750"/>
            <a:ext cx="3599826" cy="6269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latin typeface="Bahnschrift SemiBold SemiConden" panose="020B0502040204020203" pitchFamily="34" charset="0"/>
              </a:rPr>
              <a:t>PHÂN TÍCH THIẾT KẾ</a:t>
            </a:r>
            <a:endParaRPr sz="2500">
              <a:latin typeface="Bahnschrift SemiBold SemiConden" panose="020B0502040204020203" pitchFamily="34" charset="0"/>
            </a:endParaRPr>
          </a:p>
        </p:txBody>
      </p:sp>
      <p:pic>
        <p:nvPicPr>
          <p:cNvPr id="25" name="Picture 24" descr="A picture containing logo&#10;&#10;Description automatically generated">
            <a:extLst>
              <a:ext uri="{FF2B5EF4-FFF2-40B4-BE49-F238E27FC236}">
                <a16:creationId xmlns:a16="http://schemas.microsoft.com/office/drawing/2014/main" id="{BDACCA4F-43DF-BB91-51FE-12F45DC0DD7F}"/>
              </a:ext>
            </a:extLst>
          </p:cNvPr>
          <p:cNvPicPr>
            <a:picLocks noChangeAspect="1"/>
          </p:cNvPicPr>
          <p:nvPr/>
        </p:nvPicPr>
        <p:blipFill>
          <a:blip r:embed="rId5"/>
          <a:stretch>
            <a:fillRect/>
          </a:stretch>
        </p:blipFill>
        <p:spPr>
          <a:xfrm>
            <a:off x="5067523" y="956815"/>
            <a:ext cx="3620229" cy="38441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 grpId="0"/>
      <p:bldP spid="2152" grpId="0"/>
      <p:bldP spid="2153" grpId="0"/>
      <p:bldP spid="2158" grpId="0"/>
      <p:bldP spid="2162" grpId="0"/>
      <p:bldP spid="21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5999" y="670129"/>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Bahnschrift SemiBold SemiConden" panose="020B0502040204020203" pitchFamily="34" charset="0"/>
              </a:rPr>
              <a:t>01</a:t>
            </a:r>
            <a:endParaRPr>
              <a:latin typeface="Bahnschrift SemiBold SemiConden" panose="020B0502040204020203" pitchFamily="34" charset="0"/>
            </a:endParaRPr>
          </a:p>
        </p:txBody>
      </p:sp>
      <p:sp>
        <p:nvSpPr>
          <p:cNvPr id="2187" name="Google Shape;2187;p43"/>
          <p:cNvSpPr txBox="1">
            <a:spLocks noGrp="1"/>
          </p:cNvSpPr>
          <p:nvPr>
            <p:ph type="ctrTitle"/>
          </p:nvPr>
        </p:nvSpPr>
        <p:spPr>
          <a:xfrm>
            <a:off x="1092540" y="2677272"/>
            <a:ext cx="6958917"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6000">
                <a:latin typeface="Bahnschrift SemiBold SemiConden" panose="020B0502040204020203" pitchFamily="34" charset="0"/>
              </a:rPr>
              <a:t>GIỚI THIỆU SẢN PHẨM</a:t>
            </a:r>
            <a:endParaRPr sz="6000">
              <a:latin typeface="Bahnschrift SemiBold SemiConden" panose="020B0502040204020203"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7" name="Google Shape;2247;p46"/>
          <p:cNvSpPr txBox="1">
            <a:spLocks noGrp="1"/>
          </p:cNvSpPr>
          <p:nvPr>
            <p:ph type="subTitle" idx="1"/>
          </p:nvPr>
        </p:nvSpPr>
        <p:spPr>
          <a:xfrm>
            <a:off x="1332082" y="1451523"/>
            <a:ext cx="5933700" cy="2478849"/>
          </a:xfrm>
          <a:prstGeom prst="rect">
            <a:avLst/>
          </a:prstGeom>
        </p:spPr>
        <p:txBody>
          <a:bodyPr spcFirstLastPara="1" wrap="square" lIns="91425" tIns="91425" rIns="91425" bIns="91425" anchor="ctr" anchorCtr="0">
            <a:noAutofit/>
          </a:bodyPr>
          <a:lstStyle/>
          <a:p>
            <a:pPr marL="0" indent="0" algn="l"/>
            <a:r>
              <a:rPr lang="en-US" err="1">
                <a:latin typeface="Bahnschrift Light Condensed" panose="020B0502040204020203" pitchFamily="34" charset="0"/>
              </a:rPr>
              <a:t>Thấu</a:t>
            </a:r>
            <a:r>
              <a:rPr lang="en-US">
                <a:latin typeface="Bahnschrift Light Condensed" panose="020B0502040204020203" pitchFamily="34" charset="0"/>
              </a:rPr>
              <a:t> </a:t>
            </a:r>
            <a:r>
              <a:rPr lang="en-US" err="1">
                <a:latin typeface="Bahnschrift Light Condensed" panose="020B0502040204020203" pitchFamily="34" charset="0"/>
              </a:rPr>
              <a:t>hiểu</a:t>
            </a:r>
            <a:r>
              <a:rPr lang="en-US">
                <a:latin typeface="Bahnschrift Light Condensed" panose="020B0502040204020203" pitchFamily="34" charset="0"/>
              </a:rPr>
              <a:t> </a:t>
            </a:r>
            <a:r>
              <a:rPr lang="en-US" err="1">
                <a:latin typeface="Bahnschrift Light Condensed" panose="020B0502040204020203" pitchFamily="34" charset="0"/>
              </a:rPr>
              <a:t>các</a:t>
            </a:r>
            <a:r>
              <a:rPr lang="en-US">
                <a:latin typeface="Bahnschrift Light Condensed" panose="020B0502040204020203" pitchFamily="34" charset="0"/>
              </a:rPr>
              <a:t> </a:t>
            </a:r>
            <a:r>
              <a:rPr lang="en-US" err="1">
                <a:latin typeface="Bahnschrift Light Condensed" panose="020B0502040204020203" pitchFamily="34" charset="0"/>
              </a:rPr>
              <a:t>vấn</a:t>
            </a:r>
            <a:r>
              <a:rPr lang="en-US">
                <a:latin typeface="Bahnschrift Light Condensed" panose="020B0502040204020203" pitchFamily="34" charset="0"/>
              </a:rPr>
              <a:t> </a:t>
            </a:r>
            <a:r>
              <a:rPr lang="en-US" err="1">
                <a:latin typeface="Bahnschrift Light Condensed" panose="020B0502040204020203" pitchFamily="34" charset="0"/>
              </a:rPr>
              <a:t>đề</a:t>
            </a:r>
            <a:r>
              <a:rPr lang="en-US">
                <a:latin typeface="Bahnschrift Light Condensed" panose="020B0502040204020203" pitchFamily="34" charset="0"/>
              </a:rPr>
              <a:t> </a:t>
            </a:r>
            <a:r>
              <a:rPr lang="en-US" err="1">
                <a:latin typeface="Bahnschrift Light Condensed" panose="020B0502040204020203" pitchFamily="34" charset="0"/>
              </a:rPr>
              <a:t>thực</a:t>
            </a:r>
            <a:r>
              <a:rPr lang="en-US">
                <a:latin typeface="Bahnschrift Light Condensed" panose="020B0502040204020203" pitchFamily="34" charset="0"/>
              </a:rPr>
              <a:t> </a:t>
            </a:r>
            <a:r>
              <a:rPr lang="en-US" err="1">
                <a:latin typeface="Bahnschrift Light Condensed" panose="020B0502040204020203" pitchFamily="34" charset="0"/>
              </a:rPr>
              <a:t>tế</a:t>
            </a:r>
            <a:r>
              <a:rPr lang="en-US">
                <a:latin typeface="Bahnschrift Light Condensed" panose="020B0502040204020203" pitchFamily="34" charset="0"/>
              </a:rPr>
              <a:t> </a:t>
            </a:r>
            <a:r>
              <a:rPr lang="en-US" err="1">
                <a:latin typeface="Bahnschrift Light Condensed" panose="020B0502040204020203" pitchFamily="34" charset="0"/>
              </a:rPr>
              <a:t>tại</a:t>
            </a:r>
            <a:r>
              <a:rPr lang="en-US">
                <a:latin typeface="Bahnschrift Light Condensed" panose="020B0502040204020203" pitchFamily="34" charset="0"/>
              </a:rPr>
              <a:t> </a:t>
            </a:r>
            <a:r>
              <a:rPr lang="vi-VN">
                <a:latin typeface="Bahnschrift Light Condensed" panose="020B0502040204020203" pitchFamily="34" charset="0"/>
              </a:rPr>
              <a:t>của các </a:t>
            </a:r>
            <a:r>
              <a:rPr lang="en-US" err="1">
                <a:latin typeface="Bahnschrift Light Condensed" panose="020B0502040204020203" pitchFamily="34" charset="0"/>
              </a:rPr>
              <a:t>cửa</a:t>
            </a:r>
            <a:r>
              <a:rPr lang="en-US">
                <a:latin typeface="Bahnschrift Light Condensed" panose="020B0502040204020203" pitchFamily="34" charset="0"/>
              </a:rPr>
              <a:t> </a:t>
            </a:r>
            <a:r>
              <a:rPr lang="en-US" err="1">
                <a:latin typeface="Bahnschrift Light Condensed" panose="020B0502040204020203" pitchFamily="34" charset="0"/>
              </a:rPr>
              <a:t>hàng</a:t>
            </a:r>
            <a:r>
              <a:rPr lang="vi-VN">
                <a:latin typeface="Bahnschrift Light Condensed" panose="020B0502040204020203" pitchFamily="34" charset="0"/>
              </a:rPr>
              <a:t> khi phải quản lý một lượng lớn dữ liệu như sản phẩm, hóa đơn, khách hàng,... bằng phương pháp truyền thống là rất khó khăn. Vì vậy nhóm chúng em muốn xây dựng một hệ thống quản lý cửa hàng tạp hóa để giúp cho việc quản lý cũng như bán hàng trở nên dễ dàng hơn.</a:t>
            </a:r>
            <a:endParaRPr lang="en-US">
              <a:latin typeface="Bahnschrift Light Condensed" panose="020B0502040204020203" pitchFamily="34" charset="0"/>
            </a:endParaRPr>
          </a:p>
        </p:txBody>
      </p:sp>
      <p:sp>
        <p:nvSpPr>
          <p:cNvPr id="3" name="Title 2">
            <a:extLst>
              <a:ext uri="{FF2B5EF4-FFF2-40B4-BE49-F238E27FC236}">
                <a16:creationId xmlns:a16="http://schemas.microsoft.com/office/drawing/2014/main" id="{F00F117B-BB24-12D0-9982-9AB97C02D01A}"/>
              </a:ext>
            </a:extLst>
          </p:cNvPr>
          <p:cNvSpPr>
            <a:spLocks noGrp="1"/>
          </p:cNvSpPr>
          <p:nvPr>
            <p:ph type="title"/>
          </p:nvPr>
        </p:nvSpPr>
        <p:spPr>
          <a:xfrm>
            <a:off x="1483582" y="919623"/>
            <a:ext cx="4563900" cy="531900"/>
          </a:xfrm>
        </p:spPr>
        <p:txBody>
          <a:bodyPr/>
          <a:lstStyle/>
          <a:p>
            <a:pPr algn="l"/>
            <a:r>
              <a:rPr lang="vi-VN" sz="2000">
                <a:latin typeface="Bahnschrift SemiLight Condensed" panose="020B0502040204020203" pitchFamily="34" charset="0"/>
              </a:rPr>
              <a:t>LÝ DO CHỌN ĐỀ TÀI</a:t>
            </a:r>
            <a:endParaRPr lang="en-US" sz="2000">
              <a:latin typeface="Bahnschrift SemiLight Condensed" panose="020B0502040204020203" pitchFamily="34" charset="0"/>
            </a:endParaRPr>
          </a:p>
        </p:txBody>
      </p:sp>
      <p:pic>
        <p:nvPicPr>
          <p:cNvPr id="6" name="Google Shape;2145;p40">
            <a:extLst>
              <a:ext uri="{FF2B5EF4-FFF2-40B4-BE49-F238E27FC236}">
                <a16:creationId xmlns:a16="http://schemas.microsoft.com/office/drawing/2014/main" id="{8ACE018A-39C7-7D06-1B7A-21BB749CA84C}"/>
              </a:ext>
            </a:extLst>
          </p:cNvPr>
          <p:cNvPicPr preferRelativeResize="0"/>
          <p:nvPr/>
        </p:nvPicPr>
        <p:blipFill>
          <a:blip r:embed="rId3">
            <a:alphaModFix amt="64000"/>
          </a:blip>
          <a:stretch>
            <a:fillRect/>
          </a:stretch>
        </p:blipFill>
        <p:spPr>
          <a:xfrm>
            <a:off x="569425" y="357369"/>
            <a:ext cx="842174" cy="708408"/>
          </a:xfrm>
          <a:prstGeom prst="rect">
            <a:avLst/>
          </a:prstGeom>
          <a:noFill/>
          <a:ln>
            <a:noFill/>
          </a:ln>
        </p:spPr>
      </p:pic>
      <p:sp>
        <p:nvSpPr>
          <p:cNvPr id="7" name="Google Shape;2152;p40">
            <a:extLst>
              <a:ext uri="{FF2B5EF4-FFF2-40B4-BE49-F238E27FC236}">
                <a16:creationId xmlns:a16="http://schemas.microsoft.com/office/drawing/2014/main" id="{9C3794F9-70C9-9AF2-1AA4-7A6F2EAF8CEF}"/>
              </a:ext>
            </a:extLst>
          </p:cNvPr>
          <p:cNvSpPr txBox="1">
            <a:spLocks/>
          </p:cNvSpPr>
          <p:nvPr/>
        </p:nvSpPr>
        <p:spPr>
          <a:xfrm>
            <a:off x="446782" y="453394"/>
            <a:ext cx="10368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a:solidFill>
                  <a:schemeClr val="bg2"/>
                </a:solidFill>
                <a:latin typeface="Bahnschrift SemiBold SemiConden" panose="020B0502040204020203" pitchFamily="34" charset="0"/>
              </a:rPr>
              <a:t>01</a:t>
            </a:r>
          </a:p>
        </p:txBody>
      </p:sp>
      <p:sp>
        <p:nvSpPr>
          <p:cNvPr id="8" name="Google Shape;2162;p40">
            <a:extLst>
              <a:ext uri="{FF2B5EF4-FFF2-40B4-BE49-F238E27FC236}">
                <a16:creationId xmlns:a16="http://schemas.microsoft.com/office/drawing/2014/main" id="{D34AEC19-1877-D6F1-09E5-32C1F590B11E}"/>
              </a:ext>
            </a:extLst>
          </p:cNvPr>
          <p:cNvSpPr txBox="1">
            <a:spLocks/>
          </p:cNvSpPr>
          <p:nvPr/>
        </p:nvSpPr>
        <p:spPr>
          <a:xfrm>
            <a:off x="1453255" y="428304"/>
            <a:ext cx="368085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a:solidFill>
                  <a:schemeClr val="bg2"/>
                </a:solidFill>
                <a:latin typeface="Bahnschrift SemiBold SemiConden" panose="020B0502040204020203" pitchFamily="34" charset="0"/>
              </a:rPr>
              <a:t>GIỚI THIỆU SẢN PHẨM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7" grpId="0" build="p"/>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7" name="Google Shape;2247;p46"/>
          <p:cNvSpPr txBox="1">
            <a:spLocks noGrp="1"/>
          </p:cNvSpPr>
          <p:nvPr>
            <p:ph type="subTitle" idx="1"/>
          </p:nvPr>
        </p:nvSpPr>
        <p:spPr>
          <a:xfrm>
            <a:off x="1453255" y="1522513"/>
            <a:ext cx="7549665" cy="2460079"/>
          </a:xfrm>
          <a:prstGeom prst="rect">
            <a:avLst/>
          </a:prstGeom>
        </p:spPr>
        <p:txBody>
          <a:bodyPr spcFirstLastPara="1" wrap="square" lIns="91425" tIns="91425" rIns="91425" bIns="91425" anchor="ctr" anchorCtr="0">
            <a:noAutofit/>
          </a:bodyPr>
          <a:lstStyle/>
          <a:p>
            <a:pPr marL="0" indent="0" algn="l"/>
            <a:r>
              <a:rPr lang="en-US" sz="2000">
                <a:latin typeface="Bahnschrift SemiLight Condensed" panose="020B0502040204020203" pitchFamily="34" charset="0"/>
              </a:rPr>
              <a:t>1. </a:t>
            </a:r>
            <a:r>
              <a:rPr lang="vi-VN" sz="2000">
                <a:latin typeface="Bahnschrift SemiLight Condensed" panose="020B0502040204020203" pitchFamily="34" charset="0"/>
              </a:rPr>
              <a:t>Thân thiện với người dùng</a:t>
            </a:r>
            <a:endParaRPr lang="en-US" sz="2000">
              <a:latin typeface="Bahnschrift SemiLight Condensed" panose="020B0502040204020203" pitchFamily="34" charset="0"/>
            </a:endParaRPr>
          </a:p>
          <a:p>
            <a:pPr marL="0" indent="0" algn="l"/>
            <a:endParaRPr lang="vi-VN" sz="2000">
              <a:latin typeface="Bahnschrift SemiLight Condensed" panose="020B0502040204020203" pitchFamily="34" charset="0"/>
            </a:endParaRPr>
          </a:p>
          <a:p>
            <a:pPr marL="0" indent="0" algn="l"/>
            <a:r>
              <a:rPr lang="vi-VN" sz="2000">
                <a:latin typeface="Bahnschrift SemiLight Condensed" panose="020B0502040204020203" pitchFamily="34" charset="0"/>
              </a:rPr>
              <a:t>2. Quản lí khách hàng</a:t>
            </a:r>
            <a:r>
              <a:rPr lang="en-US" sz="2000">
                <a:latin typeface="Bahnschrift SemiLight Condensed" panose="020B0502040204020203" pitchFamily="34" charset="0"/>
              </a:rPr>
              <a:t>,</a:t>
            </a:r>
            <a:r>
              <a:rPr lang="vi-VN" sz="2000">
                <a:latin typeface="Bahnschrift SemiLight Condensed" panose="020B0502040204020203" pitchFamily="34" charset="0"/>
              </a:rPr>
              <a:t> nhân viên</a:t>
            </a:r>
            <a:r>
              <a:rPr lang="en-US" sz="2000">
                <a:latin typeface="Bahnschrift SemiLight Condensed" panose="020B0502040204020203" pitchFamily="34" charset="0"/>
              </a:rPr>
              <a:t>, </a:t>
            </a:r>
            <a:r>
              <a:rPr lang="vi-VN" sz="2000">
                <a:latin typeface="Bahnschrift SemiLight Condensed" panose="020B0502040204020203" pitchFamily="34" charset="0"/>
              </a:rPr>
              <a:t>sản phẩm và lượng lớn hóa đơn</a:t>
            </a:r>
          </a:p>
          <a:p>
            <a:pPr marL="0" indent="0" algn="l"/>
            <a:endParaRPr lang="en-US" sz="2000">
              <a:latin typeface="Bahnschrift SemiLight Condensed" panose="020B0502040204020203" pitchFamily="34" charset="0"/>
            </a:endParaRPr>
          </a:p>
          <a:p>
            <a:pPr marL="0" indent="0" algn="l"/>
            <a:r>
              <a:rPr lang="vi-VN" sz="2000">
                <a:latin typeface="Bahnschrift SemiLight Condensed" panose="020B0502040204020203" pitchFamily="34" charset="0"/>
              </a:rPr>
              <a:t>3. Thống kê được doanh thu và sản phẩm</a:t>
            </a:r>
          </a:p>
          <a:p>
            <a:pPr marL="0" indent="0" algn="l"/>
            <a:endParaRPr lang="vi-VN" sz="2000">
              <a:latin typeface="Bahnschrift SemiLight Condensed" panose="020B0502040204020203" pitchFamily="34" charset="0"/>
            </a:endParaRPr>
          </a:p>
        </p:txBody>
      </p:sp>
      <p:sp>
        <p:nvSpPr>
          <p:cNvPr id="3" name="Title 2">
            <a:extLst>
              <a:ext uri="{FF2B5EF4-FFF2-40B4-BE49-F238E27FC236}">
                <a16:creationId xmlns:a16="http://schemas.microsoft.com/office/drawing/2014/main" id="{F00F117B-BB24-12D0-9982-9AB97C02D01A}"/>
              </a:ext>
            </a:extLst>
          </p:cNvPr>
          <p:cNvSpPr>
            <a:spLocks noGrp="1"/>
          </p:cNvSpPr>
          <p:nvPr>
            <p:ph type="title"/>
          </p:nvPr>
        </p:nvSpPr>
        <p:spPr>
          <a:xfrm>
            <a:off x="1483582" y="919623"/>
            <a:ext cx="4563900" cy="531900"/>
          </a:xfrm>
        </p:spPr>
        <p:txBody>
          <a:bodyPr/>
          <a:lstStyle/>
          <a:p>
            <a:pPr algn="l"/>
            <a:r>
              <a:rPr lang="vi-VN" sz="2000">
                <a:latin typeface="Bahnschrift SemiLight Condensed" panose="020B0502040204020203" pitchFamily="34" charset="0"/>
              </a:rPr>
              <a:t>TỔNG QUAN SẢN PHẨM</a:t>
            </a:r>
            <a:endParaRPr lang="en-US" sz="2000">
              <a:latin typeface="Bahnschrift SemiLight Condensed" panose="020B0502040204020203" pitchFamily="34" charset="0"/>
            </a:endParaRPr>
          </a:p>
        </p:txBody>
      </p:sp>
      <p:pic>
        <p:nvPicPr>
          <p:cNvPr id="6" name="Google Shape;2145;p40">
            <a:extLst>
              <a:ext uri="{FF2B5EF4-FFF2-40B4-BE49-F238E27FC236}">
                <a16:creationId xmlns:a16="http://schemas.microsoft.com/office/drawing/2014/main" id="{8ACE018A-39C7-7D06-1B7A-21BB749CA84C}"/>
              </a:ext>
            </a:extLst>
          </p:cNvPr>
          <p:cNvPicPr preferRelativeResize="0"/>
          <p:nvPr/>
        </p:nvPicPr>
        <p:blipFill>
          <a:blip r:embed="rId3">
            <a:alphaModFix amt="64000"/>
          </a:blip>
          <a:stretch>
            <a:fillRect/>
          </a:stretch>
        </p:blipFill>
        <p:spPr>
          <a:xfrm>
            <a:off x="569425" y="357369"/>
            <a:ext cx="842174" cy="708408"/>
          </a:xfrm>
          <a:prstGeom prst="rect">
            <a:avLst/>
          </a:prstGeom>
          <a:noFill/>
          <a:ln>
            <a:noFill/>
          </a:ln>
        </p:spPr>
      </p:pic>
      <p:sp>
        <p:nvSpPr>
          <p:cNvPr id="7" name="Google Shape;2152;p40">
            <a:extLst>
              <a:ext uri="{FF2B5EF4-FFF2-40B4-BE49-F238E27FC236}">
                <a16:creationId xmlns:a16="http://schemas.microsoft.com/office/drawing/2014/main" id="{9C3794F9-70C9-9AF2-1AA4-7A6F2EAF8CEF}"/>
              </a:ext>
            </a:extLst>
          </p:cNvPr>
          <p:cNvSpPr txBox="1">
            <a:spLocks/>
          </p:cNvSpPr>
          <p:nvPr/>
        </p:nvSpPr>
        <p:spPr>
          <a:xfrm>
            <a:off x="446782" y="453394"/>
            <a:ext cx="10368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a:solidFill>
                  <a:schemeClr val="bg2"/>
                </a:solidFill>
                <a:latin typeface="Bahnschrift SemiBold SemiConden" panose="020B0502040204020203" pitchFamily="34" charset="0"/>
              </a:rPr>
              <a:t>01</a:t>
            </a:r>
          </a:p>
        </p:txBody>
      </p:sp>
      <p:sp>
        <p:nvSpPr>
          <p:cNvPr id="8" name="Google Shape;2162;p40">
            <a:extLst>
              <a:ext uri="{FF2B5EF4-FFF2-40B4-BE49-F238E27FC236}">
                <a16:creationId xmlns:a16="http://schemas.microsoft.com/office/drawing/2014/main" id="{D34AEC19-1877-D6F1-09E5-32C1F590B11E}"/>
              </a:ext>
            </a:extLst>
          </p:cNvPr>
          <p:cNvSpPr txBox="1">
            <a:spLocks/>
          </p:cNvSpPr>
          <p:nvPr/>
        </p:nvSpPr>
        <p:spPr>
          <a:xfrm>
            <a:off x="1453255" y="428304"/>
            <a:ext cx="368085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a:solidFill>
                  <a:schemeClr val="bg2"/>
                </a:solidFill>
                <a:latin typeface="Bahnschrift SemiBold SemiConden" panose="020B0502040204020203" pitchFamily="34" charset="0"/>
              </a:rPr>
              <a:t>GIỚI THIỆU SẢN PHẨM</a:t>
            </a:r>
          </a:p>
        </p:txBody>
      </p:sp>
    </p:spTree>
    <p:extLst>
      <p:ext uri="{BB962C8B-B14F-4D97-AF65-F5344CB8AC3E}">
        <p14:creationId xmlns:p14="http://schemas.microsoft.com/office/powerpoint/2010/main" val="148763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7" grpId="0" build="p"/>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pic>
        <p:nvPicPr>
          <p:cNvPr id="6" name="Google Shape;2145;p40">
            <a:extLst>
              <a:ext uri="{FF2B5EF4-FFF2-40B4-BE49-F238E27FC236}">
                <a16:creationId xmlns:a16="http://schemas.microsoft.com/office/drawing/2014/main" id="{8ACE018A-39C7-7D06-1B7A-21BB749CA84C}"/>
              </a:ext>
            </a:extLst>
          </p:cNvPr>
          <p:cNvPicPr preferRelativeResize="0"/>
          <p:nvPr/>
        </p:nvPicPr>
        <p:blipFill>
          <a:blip r:embed="rId3">
            <a:alphaModFix amt="64000"/>
          </a:blip>
          <a:stretch>
            <a:fillRect/>
          </a:stretch>
        </p:blipFill>
        <p:spPr>
          <a:xfrm>
            <a:off x="569425" y="357369"/>
            <a:ext cx="842174" cy="708408"/>
          </a:xfrm>
          <a:prstGeom prst="rect">
            <a:avLst/>
          </a:prstGeom>
          <a:noFill/>
          <a:ln>
            <a:noFill/>
          </a:ln>
        </p:spPr>
      </p:pic>
      <p:sp>
        <p:nvSpPr>
          <p:cNvPr id="7" name="Google Shape;2152;p40">
            <a:extLst>
              <a:ext uri="{FF2B5EF4-FFF2-40B4-BE49-F238E27FC236}">
                <a16:creationId xmlns:a16="http://schemas.microsoft.com/office/drawing/2014/main" id="{9C3794F9-70C9-9AF2-1AA4-7A6F2EAF8CEF}"/>
              </a:ext>
            </a:extLst>
          </p:cNvPr>
          <p:cNvSpPr txBox="1">
            <a:spLocks/>
          </p:cNvSpPr>
          <p:nvPr/>
        </p:nvSpPr>
        <p:spPr>
          <a:xfrm>
            <a:off x="446782" y="453394"/>
            <a:ext cx="10368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a:solidFill>
                  <a:schemeClr val="bg2"/>
                </a:solidFill>
                <a:latin typeface="Bahnschrift SemiBold SemiConden" panose="020B0502040204020203" pitchFamily="34" charset="0"/>
              </a:rPr>
              <a:t>01</a:t>
            </a:r>
          </a:p>
        </p:txBody>
      </p:sp>
      <p:sp>
        <p:nvSpPr>
          <p:cNvPr id="8" name="Google Shape;2162;p40">
            <a:extLst>
              <a:ext uri="{FF2B5EF4-FFF2-40B4-BE49-F238E27FC236}">
                <a16:creationId xmlns:a16="http://schemas.microsoft.com/office/drawing/2014/main" id="{D34AEC19-1877-D6F1-09E5-32C1F590B11E}"/>
              </a:ext>
            </a:extLst>
          </p:cNvPr>
          <p:cNvSpPr txBox="1">
            <a:spLocks/>
          </p:cNvSpPr>
          <p:nvPr/>
        </p:nvSpPr>
        <p:spPr>
          <a:xfrm>
            <a:off x="1453255" y="428304"/>
            <a:ext cx="368085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a:solidFill>
                  <a:schemeClr val="bg2"/>
                </a:solidFill>
                <a:latin typeface="Bahnschrift SemiBold SemiConden" panose="020B0502040204020203" pitchFamily="34" charset="0"/>
              </a:rPr>
              <a:t>GIỚI THIỆU SẢN PHẨM</a:t>
            </a:r>
          </a:p>
        </p:txBody>
      </p:sp>
      <p:grpSp>
        <p:nvGrpSpPr>
          <p:cNvPr id="10" name="Google Shape;2409;p51">
            <a:extLst>
              <a:ext uri="{FF2B5EF4-FFF2-40B4-BE49-F238E27FC236}">
                <a16:creationId xmlns:a16="http://schemas.microsoft.com/office/drawing/2014/main" id="{B80F8234-2203-4157-E588-D2FE50FBC581}"/>
              </a:ext>
            </a:extLst>
          </p:cNvPr>
          <p:cNvGrpSpPr/>
          <p:nvPr/>
        </p:nvGrpSpPr>
        <p:grpSpPr>
          <a:xfrm>
            <a:off x="1503286" y="1624672"/>
            <a:ext cx="343825" cy="428975"/>
            <a:chOff x="1541450" y="2026250"/>
            <a:chExt cx="343825" cy="428975"/>
          </a:xfrm>
        </p:grpSpPr>
        <p:sp>
          <p:nvSpPr>
            <p:cNvPr id="11" name="Google Shape;2410;p51">
              <a:extLst>
                <a:ext uri="{FF2B5EF4-FFF2-40B4-BE49-F238E27FC236}">
                  <a16:creationId xmlns:a16="http://schemas.microsoft.com/office/drawing/2014/main" id="{4036A556-1A57-B6CD-C7AE-94A7F906CDDC}"/>
                </a:ext>
              </a:extLst>
            </p:cNvPr>
            <p:cNvSpPr/>
            <p:nvPr/>
          </p:nvSpPr>
          <p:spPr>
            <a:xfrm>
              <a:off x="1541450" y="2026250"/>
              <a:ext cx="343825" cy="428975"/>
            </a:xfrm>
            <a:custGeom>
              <a:avLst/>
              <a:gdLst/>
              <a:ahLst/>
              <a:cxnLst/>
              <a:rect l="l" t="t" r="r" b="b"/>
              <a:pathLst>
                <a:path w="13753" h="17159" extrusionOk="0">
                  <a:moveTo>
                    <a:pt x="3642" y="12373"/>
                  </a:moveTo>
                  <a:lnTo>
                    <a:pt x="3672" y="12388"/>
                  </a:lnTo>
                  <a:lnTo>
                    <a:pt x="4921" y="13637"/>
                  </a:lnTo>
                  <a:cubicBezTo>
                    <a:pt x="4966" y="13682"/>
                    <a:pt x="5041" y="13697"/>
                    <a:pt x="5101" y="13697"/>
                  </a:cubicBezTo>
                  <a:cubicBezTo>
                    <a:pt x="5109" y="13705"/>
                    <a:pt x="5120" y="13709"/>
                    <a:pt x="5131" y="13709"/>
                  </a:cubicBezTo>
                  <a:cubicBezTo>
                    <a:pt x="5143" y="13709"/>
                    <a:pt x="5154" y="13705"/>
                    <a:pt x="5161" y="13697"/>
                  </a:cubicBezTo>
                  <a:lnTo>
                    <a:pt x="6079" y="13457"/>
                  </a:lnTo>
                  <a:lnTo>
                    <a:pt x="6079" y="13457"/>
                  </a:lnTo>
                  <a:lnTo>
                    <a:pt x="5282" y="16406"/>
                  </a:lnTo>
                  <a:lnTo>
                    <a:pt x="4334" y="15368"/>
                  </a:lnTo>
                  <a:cubicBezTo>
                    <a:pt x="4289" y="15312"/>
                    <a:pt x="4220" y="15281"/>
                    <a:pt x="4150" y="15281"/>
                  </a:cubicBezTo>
                  <a:cubicBezTo>
                    <a:pt x="4126" y="15281"/>
                    <a:pt x="4101" y="15285"/>
                    <a:pt x="4078" y="15292"/>
                  </a:cubicBezTo>
                  <a:lnTo>
                    <a:pt x="2739" y="15714"/>
                  </a:lnTo>
                  <a:lnTo>
                    <a:pt x="2739" y="15714"/>
                  </a:lnTo>
                  <a:lnTo>
                    <a:pt x="3642" y="12373"/>
                  </a:lnTo>
                  <a:close/>
                  <a:moveTo>
                    <a:pt x="8625" y="0"/>
                  </a:moveTo>
                  <a:cubicBezTo>
                    <a:pt x="8604" y="0"/>
                    <a:pt x="8583" y="2"/>
                    <a:pt x="8562" y="6"/>
                  </a:cubicBezTo>
                  <a:lnTo>
                    <a:pt x="6862" y="472"/>
                  </a:lnTo>
                  <a:lnTo>
                    <a:pt x="5146" y="6"/>
                  </a:lnTo>
                  <a:cubicBezTo>
                    <a:pt x="5129" y="2"/>
                    <a:pt x="5111" y="1"/>
                    <a:pt x="5092" y="1"/>
                  </a:cubicBezTo>
                  <a:cubicBezTo>
                    <a:pt x="5026" y="1"/>
                    <a:pt x="4952" y="23"/>
                    <a:pt x="4906" y="81"/>
                  </a:cubicBezTo>
                  <a:lnTo>
                    <a:pt x="3657" y="1330"/>
                  </a:lnTo>
                  <a:lnTo>
                    <a:pt x="1957" y="1781"/>
                  </a:lnTo>
                  <a:cubicBezTo>
                    <a:pt x="1881" y="1811"/>
                    <a:pt x="1806" y="1871"/>
                    <a:pt x="1776" y="1962"/>
                  </a:cubicBezTo>
                  <a:lnTo>
                    <a:pt x="1325" y="3662"/>
                  </a:lnTo>
                  <a:lnTo>
                    <a:pt x="76" y="4911"/>
                  </a:lnTo>
                  <a:cubicBezTo>
                    <a:pt x="16" y="4971"/>
                    <a:pt x="1" y="5061"/>
                    <a:pt x="16" y="5151"/>
                  </a:cubicBezTo>
                  <a:lnTo>
                    <a:pt x="467" y="6852"/>
                  </a:lnTo>
                  <a:lnTo>
                    <a:pt x="196" y="7920"/>
                  </a:lnTo>
                  <a:cubicBezTo>
                    <a:pt x="143" y="8108"/>
                    <a:pt x="291" y="8232"/>
                    <a:pt x="439" y="8232"/>
                  </a:cubicBezTo>
                  <a:cubicBezTo>
                    <a:pt x="540" y="8232"/>
                    <a:pt x="641" y="8174"/>
                    <a:pt x="678" y="8040"/>
                  </a:cubicBezTo>
                  <a:lnTo>
                    <a:pt x="979" y="6912"/>
                  </a:lnTo>
                  <a:cubicBezTo>
                    <a:pt x="994" y="6867"/>
                    <a:pt x="994" y="6822"/>
                    <a:pt x="979" y="6791"/>
                  </a:cubicBezTo>
                  <a:lnTo>
                    <a:pt x="542" y="5151"/>
                  </a:lnTo>
                  <a:lnTo>
                    <a:pt x="1731" y="3963"/>
                  </a:lnTo>
                  <a:cubicBezTo>
                    <a:pt x="1761" y="3933"/>
                    <a:pt x="1791" y="3888"/>
                    <a:pt x="1791" y="3858"/>
                  </a:cubicBezTo>
                  <a:lnTo>
                    <a:pt x="2228" y="2218"/>
                  </a:lnTo>
                  <a:lnTo>
                    <a:pt x="3852" y="1781"/>
                  </a:lnTo>
                  <a:cubicBezTo>
                    <a:pt x="3898" y="1766"/>
                    <a:pt x="3943" y="1751"/>
                    <a:pt x="3973" y="1721"/>
                  </a:cubicBezTo>
                  <a:lnTo>
                    <a:pt x="5161" y="532"/>
                  </a:lnTo>
                  <a:lnTo>
                    <a:pt x="6786" y="954"/>
                  </a:lnTo>
                  <a:cubicBezTo>
                    <a:pt x="6809" y="961"/>
                    <a:pt x="6832" y="965"/>
                    <a:pt x="6854" y="965"/>
                  </a:cubicBezTo>
                  <a:cubicBezTo>
                    <a:pt x="6877" y="965"/>
                    <a:pt x="6899" y="961"/>
                    <a:pt x="6922" y="954"/>
                  </a:cubicBezTo>
                  <a:lnTo>
                    <a:pt x="8547" y="517"/>
                  </a:lnTo>
                  <a:lnTo>
                    <a:pt x="9735" y="1706"/>
                  </a:lnTo>
                  <a:cubicBezTo>
                    <a:pt x="9781" y="1751"/>
                    <a:pt x="9811" y="1766"/>
                    <a:pt x="9856" y="1781"/>
                  </a:cubicBezTo>
                  <a:lnTo>
                    <a:pt x="11481" y="2218"/>
                  </a:lnTo>
                  <a:lnTo>
                    <a:pt x="11917" y="3842"/>
                  </a:lnTo>
                  <a:cubicBezTo>
                    <a:pt x="11932" y="3888"/>
                    <a:pt x="11947" y="3918"/>
                    <a:pt x="11992" y="3948"/>
                  </a:cubicBezTo>
                  <a:lnTo>
                    <a:pt x="13181" y="5151"/>
                  </a:lnTo>
                  <a:lnTo>
                    <a:pt x="12760" y="6776"/>
                  </a:lnTo>
                  <a:cubicBezTo>
                    <a:pt x="12745" y="6822"/>
                    <a:pt x="12745" y="6867"/>
                    <a:pt x="12760" y="6912"/>
                  </a:cubicBezTo>
                  <a:lnTo>
                    <a:pt x="13196" y="8537"/>
                  </a:lnTo>
                  <a:lnTo>
                    <a:pt x="12007" y="9725"/>
                  </a:lnTo>
                  <a:cubicBezTo>
                    <a:pt x="11962" y="9755"/>
                    <a:pt x="11947" y="9801"/>
                    <a:pt x="11932" y="9846"/>
                  </a:cubicBezTo>
                  <a:lnTo>
                    <a:pt x="11496" y="11471"/>
                  </a:lnTo>
                  <a:lnTo>
                    <a:pt x="9856" y="11907"/>
                  </a:lnTo>
                  <a:cubicBezTo>
                    <a:pt x="9826" y="11922"/>
                    <a:pt x="9781" y="11937"/>
                    <a:pt x="9750" y="11982"/>
                  </a:cubicBezTo>
                  <a:lnTo>
                    <a:pt x="8562" y="13171"/>
                  </a:lnTo>
                  <a:lnTo>
                    <a:pt x="6922" y="12735"/>
                  </a:lnTo>
                  <a:cubicBezTo>
                    <a:pt x="6899" y="12727"/>
                    <a:pt x="6877" y="12723"/>
                    <a:pt x="6854" y="12723"/>
                  </a:cubicBezTo>
                  <a:cubicBezTo>
                    <a:pt x="6832" y="12723"/>
                    <a:pt x="6809" y="12727"/>
                    <a:pt x="6786" y="12735"/>
                  </a:cubicBezTo>
                  <a:lnTo>
                    <a:pt x="5161" y="13171"/>
                  </a:lnTo>
                  <a:lnTo>
                    <a:pt x="3973" y="11982"/>
                  </a:lnTo>
                  <a:cubicBezTo>
                    <a:pt x="3943" y="11952"/>
                    <a:pt x="3898" y="11922"/>
                    <a:pt x="3852" y="11922"/>
                  </a:cubicBezTo>
                  <a:lnTo>
                    <a:pt x="3521" y="11832"/>
                  </a:lnTo>
                  <a:lnTo>
                    <a:pt x="2228" y="11486"/>
                  </a:lnTo>
                  <a:lnTo>
                    <a:pt x="1791" y="9846"/>
                  </a:lnTo>
                  <a:cubicBezTo>
                    <a:pt x="1776" y="9816"/>
                    <a:pt x="1761" y="9771"/>
                    <a:pt x="1731" y="9740"/>
                  </a:cubicBezTo>
                  <a:lnTo>
                    <a:pt x="888" y="8898"/>
                  </a:lnTo>
                  <a:cubicBezTo>
                    <a:pt x="832" y="8842"/>
                    <a:pt x="770" y="8818"/>
                    <a:pt x="710" y="8818"/>
                  </a:cubicBezTo>
                  <a:cubicBezTo>
                    <a:pt x="512" y="8818"/>
                    <a:pt x="343" y="9074"/>
                    <a:pt x="527" y="9259"/>
                  </a:cubicBezTo>
                  <a:lnTo>
                    <a:pt x="1325" y="10056"/>
                  </a:lnTo>
                  <a:lnTo>
                    <a:pt x="1791" y="11757"/>
                  </a:lnTo>
                  <a:cubicBezTo>
                    <a:pt x="1806" y="11847"/>
                    <a:pt x="1881" y="11907"/>
                    <a:pt x="1972" y="11937"/>
                  </a:cubicBezTo>
                  <a:lnTo>
                    <a:pt x="3160" y="12253"/>
                  </a:lnTo>
                  <a:lnTo>
                    <a:pt x="2137" y="16030"/>
                  </a:lnTo>
                  <a:cubicBezTo>
                    <a:pt x="2099" y="16197"/>
                    <a:pt x="2226" y="16343"/>
                    <a:pt x="2377" y="16343"/>
                  </a:cubicBezTo>
                  <a:cubicBezTo>
                    <a:pt x="2402" y="16343"/>
                    <a:pt x="2428" y="16339"/>
                    <a:pt x="2453" y="16330"/>
                  </a:cubicBezTo>
                  <a:lnTo>
                    <a:pt x="4078" y="15819"/>
                  </a:lnTo>
                  <a:lnTo>
                    <a:pt x="5222" y="17083"/>
                  </a:lnTo>
                  <a:cubicBezTo>
                    <a:pt x="5267" y="17128"/>
                    <a:pt x="5342" y="17158"/>
                    <a:pt x="5417" y="17158"/>
                  </a:cubicBezTo>
                  <a:lnTo>
                    <a:pt x="5477" y="17158"/>
                  </a:lnTo>
                  <a:cubicBezTo>
                    <a:pt x="5568" y="17143"/>
                    <a:pt x="5628" y="17068"/>
                    <a:pt x="5658" y="16977"/>
                  </a:cubicBezTo>
                  <a:lnTo>
                    <a:pt x="6636" y="13306"/>
                  </a:lnTo>
                  <a:lnTo>
                    <a:pt x="6877" y="13246"/>
                  </a:lnTo>
                  <a:lnTo>
                    <a:pt x="7102" y="13306"/>
                  </a:lnTo>
                  <a:lnTo>
                    <a:pt x="8080" y="16977"/>
                  </a:lnTo>
                  <a:cubicBezTo>
                    <a:pt x="8110" y="17068"/>
                    <a:pt x="8171" y="17143"/>
                    <a:pt x="8276" y="17158"/>
                  </a:cubicBezTo>
                  <a:lnTo>
                    <a:pt x="8321" y="17158"/>
                  </a:lnTo>
                  <a:cubicBezTo>
                    <a:pt x="8396" y="17158"/>
                    <a:pt x="8472" y="17128"/>
                    <a:pt x="8517" y="17083"/>
                  </a:cubicBezTo>
                  <a:lnTo>
                    <a:pt x="9660" y="15819"/>
                  </a:lnTo>
                  <a:lnTo>
                    <a:pt x="11285" y="16330"/>
                  </a:lnTo>
                  <a:cubicBezTo>
                    <a:pt x="11310" y="16341"/>
                    <a:pt x="11339" y="16346"/>
                    <a:pt x="11368" y="16346"/>
                  </a:cubicBezTo>
                  <a:cubicBezTo>
                    <a:pt x="11426" y="16346"/>
                    <a:pt x="11486" y="16325"/>
                    <a:pt x="11526" y="16285"/>
                  </a:cubicBezTo>
                  <a:cubicBezTo>
                    <a:pt x="11601" y="16210"/>
                    <a:pt x="11616" y="16120"/>
                    <a:pt x="11601" y="16030"/>
                  </a:cubicBezTo>
                  <a:lnTo>
                    <a:pt x="11195" y="14510"/>
                  </a:lnTo>
                  <a:cubicBezTo>
                    <a:pt x="11164" y="14364"/>
                    <a:pt x="11058" y="14302"/>
                    <a:pt x="10950" y="14302"/>
                  </a:cubicBezTo>
                  <a:cubicBezTo>
                    <a:pt x="10790" y="14302"/>
                    <a:pt x="10626" y="14439"/>
                    <a:pt x="10698" y="14645"/>
                  </a:cubicBezTo>
                  <a:lnTo>
                    <a:pt x="10999" y="15714"/>
                  </a:lnTo>
                  <a:lnTo>
                    <a:pt x="9660" y="15292"/>
                  </a:lnTo>
                  <a:cubicBezTo>
                    <a:pt x="9637" y="15285"/>
                    <a:pt x="9612" y="15281"/>
                    <a:pt x="9588" y="15281"/>
                  </a:cubicBezTo>
                  <a:cubicBezTo>
                    <a:pt x="9518" y="15281"/>
                    <a:pt x="9449" y="15312"/>
                    <a:pt x="9404" y="15368"/>
                  </a:cubicBezTo>
                  <a:lnTo>
                    <a:pt x="8456" y="16406"/>
                  </a:lnTo>
                  <a:lnTo>
                    <a:pt x="7659" y="13442"/>
                  </a:lnTo>
                  <a:lnTo>
                    <a:pt x="8592" y="13697"/>
                  </a:lnTo>
                  <a:cubicBezTo>
                    <a:pt x="8607" y="13700"/>
                    <a:pt x="8623" y="13701"/>
                    <a:pt x="8638" y="13701"/>
                  </a:cubicBezTo>
                  <a:cubicBezTo>
                    <a:pt x="8712" y="13701"/>
                    <a:pt x="8783" y="13672"/>
                    <a:pt x="8833" y="13622"/>
                  </a:cubicBezTo>
                  <a:lnTo>
                    <a:pt x="10081" y="12373"/>
                  </a:lnTo>
                  <a:lnTo>
                    <a:pt x="10096" y="12373"/>
                  </a:lnTo>
                  <a:lnTo>
                    <a:pt x="10412" y="13547"/>
                  </a:lnTo>
                  <a:cubicBezTo>
                    <a:pt x="10443" y="13667"/>
                    <a:pt x="10548" y="13743"/>
                    <a:pt x="10653" y="13743"/>
                  </a:cubicBezTo>
                  <a:lnTo>
                    <a:pt x="10728" y="13743"/>
                  </a:lnTo>
                  <a:cubicBezTo>
                    <a:pt x="10864" y="13697"/>
                    <a:pt x="10939" y="13562"/>
                    <a:pt x="10894" y="13427"/>
                  </a:cubicBezTo>
                  <a:lnTo>
                    <a:pt x="10593" y="12253"/>
                  </a:lnTo>
                  <a:lnTo>
                    <a:pt x="11782" y="11937"/>
                  </a:lnTo>
                  <a:cubicBezTo>
                    <a:pt x="11872" y="11907"/>
                    <a:pt x="11932" y="11847"/>
                    <a:pt x="11962" y="11757"/>
                  </a:cubicBezTo>
                  <a:lnTo>
                    <a:pt x="12414" y="10056"/>
                  </a:lnTo>
                  <a:lnTo>
                    <a:pt x="13662" y="8808"/>
                  </a:lnTo>
                  <a:cubicBezTo>
                    <a:pt x="13723" y="8747"/>
                    <a:pt x="13753" y="8657"/>
                    <a:pt x="13723" y="8567"/>
                  </a:cubicBezTo>
                  <a:lnTo>
                    <a:pt x="13707" y="8552"/>
                  </a:lnTo>
                  <a:lnTo>
                    <a:pt x="13241" y="6852"/>
                  </a:lnTo>
                  <a:lnTo>
                    <a:pt x="13707" y="5136"/>
                  </a:lnTo>
                  <a:cubicBezTo>
                    <a:pt x="13723" y="5061"/>
                    <a:pt x="13707" y="4956"/>
                    <a:pt x="13632" y="4896"/>
                  </a:cubicBezTo>
                  <a:lnTo>
                    <a:pt x="12383" y="3647"/>
                  </a:lnTo>
                  <a:lnTo>
                    <a:pt x="11932" y="1947"/>
                  </a:lnTo>
                  <a:cubicBezTo>
                    <a:pt x="11902" y="1871"/>
                    <a:pt x="11842" y="1796"/>
                    <a:pt x="11752" y="1766"/>
                  </a:cubicBezTo>
                  <a:lnTo>
                    <a:pt x="10051" y="1315"/>
                  </a:lnTo>
                  <a:lnTo>
                    <a:pt x="8803" y="66"/>
                  </a:lnTo>
                  <a:cubicBezTo>
                    <a:pt x="8757" y="20"/>
                    <a:pt x="8693" y="0"/>
                    <a:pt x="8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11;p51">
              <a:extLst>
                <a:ext uri="{FF2B5EF4-FFF2-40B4-BE49-F238E27FC236}">
                  <a16:creationId xmlns:a16="http://schemas.microsoft.com/office/drawing/2014/main" id="{03146008-5A45-B86A-E36E-82964624352D}"/>
                </a:ext>
              </a:extLst>
            </p:cNvPr>
            <p:cNvSpPr/>
            <p:nvPr/>
          </p:nvSpPr>
          <p:spPr>
            <a:xfrm>
              <a:off x="1581325" y="2065875"/>
              <a:ext cx="279500" cy="262875"/>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2398;p51">
            <a:extLst>
              <a:ext uri="{FF2B5EF4-FFF2-40B4-BE49-F238E27FC236}">
                <a16:creationId xmlns:a16="http://schemas.microsoft.com/office/drawing/2014/main" id="{18BD4CAB-554F-1315-D1D1-37C3EBDA38FD}"/>
              </a:ext>
            </a:extLst>
          </p:cNvPr>
          <p:cNvPicPr preferRelativeResize="0"/>
          <p:nvPr/>
        </p:nvPicPr>
        <p:blipFill>
          <a:blip r:embed="rId4">
            <a:alphaModFix amt="52000"/>
          </a:blip>
          <a:stretch>
            <a:fillRect/>
          </a:stretch>
        </p:blipFill>
        <p:spPr>
          <a:xfrm rot="9124929" flipH="1">
            <a:off x="2061243" y="1302587"/>
            <a:ext cx="1725885" cy="1542539"/>
          </a:xfrm>
          <a:prstGeom prst="rect">
            <a:avLst/>
          </a:prstGeom>
          <a:noFill/>
          <a:ln>
            <a:noFill/>
          </a:ln>
        </p:spPr>
      </p:pic>
      <p:sp>
        <p:nvSpPr>
          <p:cNvPr id="14" name="Google Shape;2401;p51">
            <a:extLst>
              <a:ext uri="{FF2B5EF4-FFF2-40B4-BE49-F238E27FC236}">
                <a16:creationId xmlns:a16="http://schemas.microsoft.com/office/drawing/2014/main" id="{396EDAD6-69D2-C8CF-AC64-834528E09AED}"/>
              </a:ext>
            </a:extLst>
          </p:cNvPr>
          <p:cNvSpPr txBox="1">
            <a:spLocks/>
          </p:cNvSpPr>
          <p:nvPr/>
        </p:nvSpPr>
        <p:spPr>
          <a:xfrm>
            <a:off x="2209157" y="1575309"/>
            <a:ext cx="1257943"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9pPr>
          </a:lstStyle>
          <a:p>
            <a:pPr algn="l"/>
            <a:r>
              <a:rPr lang="vi-VN">
                <a:latin typeface="Bahnschrift SemiLight Condensed" panose="020B0502040204020203" pitchFamily="34" charset="0"/>
              </a:rPr>
              <a:t>CÔNG NGHỆ </a:t>
            </a:r>
            <a:endParaRPr lang="en-US">
              <a:latin typeface="Bahnschrift SemiLight Condensed" panose="020B0502040204020203" pitchFamily="34" charset="0"/>
            </a:endParaRPr>
          </a:p>
        </p:txBody>
      </p:sp>
      <p:pic>
        <p:nvPicPr>
          <p:cNvPr id="15" name="Google Shape;2399;p51">
            <a:extLst>
              <a:ext uri="{FF2B5EF4-FFF2-40B4-BE49-F238E27FC236}">
                <a16:creationId xmlns:a16="http://schemas.microsoft.com/office/drawing/2014/main" id="{8B35A2CB-1A8A-CD2A-8529-E991D4494D2B}"/>
              </a:ext>
            </a:extLst>
          </p:cNvPr>
          <p:cNvPicPr preferRelativeResize="0"/>
          <p:nvPr/>
        </p:nvPicPr>
        <p:blipFill>
          <a:blip r:embed="rId5">
            <a:alphaModFix amt="52000"/>
          </a:blip>
          <a:stretch>
            <a:fillRect/>
          </a:stretch>
        </p:blipFill>
        <p:spPr>
          <a:xfrm rot="8024677" flipH="1">
            <a:off x="2204357" y="2742286"/>
            <a:ext cx="1340423" cy="1560785"/>
          </a:xfrm>
          <a:prstGeom prst="rect">
            <a:avLst/>
          </a:prstGeom>
          <a:noFill/>
          <a:ln>
            <a:noFill/>
          </a:ln>
        </p:spPr>
      </p:pic>
      <p:sp>
        <p:nvSpPr>
          <p:cNvPr id="16" name="Google Shape;2405;p51">
            <a:extLst>
              <a:ext uri="{FF2B5EF4-FFF2-40B4-BE49-F238E27FC236}">
                <a16:creationId xmlns:a16="http://schemas.microsoft.com/office/drawing/2014/main" id="{3B68E99A-5B28-E453-BFCE-0DCA3496F0FE}"/>
              </a:ext>
            </a:extLst>
          </p:cNvPr>
          <p:cNvSpPr txBox="1">
            <a:spLocks/>
          </p:cNvSpPr>
          <p:nvPr/>
        </p:nvSpPr>
        <p:spPr>
          <a:xfrm>
            <a:off x="2305272" y="3025434"/>
            <a:ext cx="960658"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bg2"/>
                </a:solidFill>
                <a:latin typeface="Bahnschrift SemiLight Condensed" panose="020B0502040204020203" pitchFamily="34" charset="0"/>
              </a:rPr>
              <a:t>DATABASE</a:t>
            </a:r>
            <a:endParaRPr lang="en-US" sz="1800">
              <a:solidFill>
                <a:schemeClr val="bg2"/>
              </a:solidFill>
              <a:latin typeface="Bahnschrift SemiLight Condensed" panose="020B0502040204020203" pitchFamily="34" charset="0"/>
            </a:endParaRPr>
          </a:p>
        </p:txBody>
      </p:sp>
      <p:grpSp>
        <p:nvGrpSpPr>
          <p:cNvPr id="17" name="Google Shape;2427;p51">
            <a:extLst>
              <a:ext uri="{FF2B5EF4-FFF2-40B4-BE49-F238E27FC236}">
                <a16:creationId xmlns:a16="http://schemas.microsoft.com/office/drawing/2014/main" id="{353C06AE-374C-C1F3-151B-872069912986}"/>
              </a:ext>
            </a:extLst>
          </p:cNvPr>
          <p:cNvGrpSpPr/>
          <p:nvPr/>
        </p:nvGrpSpPr>
        <p:grpSpPr>
          <a:xfrm>
            <a:off x="1497625" y="3072603"/>
            <a:ext cx="349750" cy="429775"/>
            <a:chOff x="6084025" y="3045825"/>
            <a:chExt cx="349750" cy="429775"/>
          </a:xfrm>
        </p:grpSpPr>
        <p:sp>
          <p:nvSpPr>
            <p:cNvPr id="18" name="Google Shape;2428;p51">
              <a:extLst>
                <a:ext uri="{FF2B5EF4-FFF2-40B4-BE49-F238E27FC236}">
                  <a16:creationId xmlns:a16="http://schemas.microsoft.com/office/drawing/2014/main" id="{F2B100B1-961B-3C99-896B-E0E29F7B3671}"/>
                </a:ext>
              </a:extLst>
            </p:cNvPr>
            <p:cNvSpPr/>
            <p:nvPr/>
          </p:nvSpPr>
          <p:spPr>
            <a:xfrm>
              <a:off x="6084025" y="3212350"/>
              <a:ext cx="39800" cy="12850"/>
            </a:xfrm>
            <a:custGeom>
              <a:avLst/>
              <a:gdLst/>
              <a:ahLst/>
              <a:cxnLst/>
              <a:rect l="l" t="t" r="r" b="b"/>
              <a:pathLst>
                <a:path w="1592" h="514" extrusionOk="0">
                  <a:moveTo>
                    <a:pt x="339" y="0"/>
                  </a:moveTo>
                  <a:cubicBezTo>
                    <a:pt x="0" y="0"/>
                    <a:pt x="0" y="514"/>
                    <a:pt x="339" y="514"/>
                  </a:cubicBezTo>
                  <a:cubicBezTo>
                    <a:pt x="348" y="514"/>
                    <a:pt x="357" y="514"/>
                    <a:pt x="367" y="513"/>
                  </a:cubicBezTo>
                  <a:lnTo>
                    <a:pt x="1240" y="513"/>
                  </a:lnTo>
                  <a:cubicBezTo>
                    <a:pt x="1249" y="514"/>
                    <a:pt x="1258" y="514"/>
                    <a:pt x="1267" y="514"/>
                  </a:cubicBezTo>
                  <a:cubicBezTo>
                    <a:pt x="1592" y="514"/>
                    <a:pt x="1592" y="0"/>
                    <a:pt x="1267" y="0"/>
                  </a:cubicBezTo>
                  <a:cubicBezTo>
                    <a:pt x="1258" y="0"/>
                    <a:pt x="1249" y="0"/>
                    <a:pt x="1240" y="1"/>
                  </a:cubicBezTo>
                  <a:lnTo>
                    <a:pt x="367" y="1"/>
                  </a:lnTo>
                  <a:cubicBezTo>
                    <a:pt x="357"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429;p51">
              <a:extLst>
                <a:ext uri="{FF2B5EF4-FFF2-40B4-BE49-F238E27FC236}">
                  <a16:creationId xmlns:a16="http://schemas.microsoft.com/office/drawing/2014/main" id="{DCD331BF-6AAE-44B3-1439-AB71F86FAB1C}"/>
                </a:ext>
              </a:extLst>
            </p:cNvPr>
            <p:cNvGrpSpPr/>
            <p:nvPr/>
          </p:nvGrpSpPr>
          <p:grpSpPr>
            <a:xfrm>
              <a:off x="6132050" y="3045825"/>
              <a:ext cx="301725" cy="429775"/>
              <a:chOff x="6132050" y="3045825"/>
              <a:chExt cx="301725" cy="429775"/>
            </a:xfrm>
          </p:grpSpPr>
          <p:sp>
            <p:nvSpPr>
              <p:cNvPr id="20" name="Google Shape;2430;p51">
                <a:extLst>
                  <a:ext uri="{FF2B5EF4-FFF2-40B4-BE49-F238E27FC236}">
                    <a16:creationId xmlns:a16="http://schemas.microsoft.com/office/drawing/2014/main" id="{F8ED6E4F-7CAA-B04C-6C3B-B4E41ABDABD4}"/>
                  </a:ext>
                </a:extLst>
              </p:cNvPr>
              <p:cNvSpPr/>
              <p:nvPr/>
            </p:nvSpPr>
            <p:spPr>
              <a:xfrm>
                <a:off x="6352375" y="3314650"/>
                <a:ext cx="30850" cy="27975"/>
              </a:xfrm>
              <a:custGeom>
                <a:avLst/>
                <a:gdLst/>
                <a:ahLst/>
                <a:cxnLst/>
                <a:rect l="l" t="t" r="r" b="b"/>
                <a:pathLst>
                  <a:path w="1234" h="1119" extrusionOk="0">
                    <a:moveTo>
                      <a:pt x="362" y="1"/>
                    </a:moveTo>
                    <a:cubicBezTo>
                      <a:pt x="167" y="1"/>
                      <a:pt x="1" y="235"/>
                      <a:pt x="165" y="423"/>
                    </a:cubicBezTo>
                    <a:lnTo>
                      <a:pt x="782" y="1040"/>
                    </a:lnTo>
                    <a:cubicBezTo>
                      <a:pt x="835" y="1093"/>
                      <a:pt x="899" y="1119"/>
                      <a:pt x="963" y="1119"/>
                    </a:cubicBezTo>
                    <a:cubicBezTo>
                      <a:pt x="1027" y="1119"/>
                      <a:pt x="1090" y="1093"/>
                      <a:pt x="1143" y="1040"/>
                    </a:cubicBezTo>
                    <a:cubicBezTo>
                      <a:pt x="1233" y="935"/>
                      <a:pt x="1233" y="784"/>
                      <a:pt x="1143" y="679"/>
                    </a:cubicBezTo>
                    <a:lnTo>
                      <a:pt x="526" y="62"/>
                    </a:lnTo>
                    <a:cubicBezTo>
                      <a:pt x="474" y="19"/>
                      <a:pt x="417"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31;p51">
                <a:extLst>
                  <a:ext uri="{FF2B5EF4-FFF2-40B4-BE49-F238E27FC236}">
                    <a16:creationId xmlns:a16="http://schemas.microsoft.com/office/drawing/2014/main" id="{63AD6EA6-6D58-DCAB-D286-CE01E8EE7A07}"/>
                  </a:ext>
                </a:extLst>
              </p:cNvPr>
              <p:cNvSpPr/>
              <p:nvPr/>
            </p:nvSpPr>
            <p:spPr>
              <a:xfrm>
                <a:off x="6395225" y="3212350"/>
                <a:ext cx="38550" cy="12850"/>
              </a:xfrm>
              <a:custGeom>
                <a:avLst/>
                <a:gdLst/>
                <a:ahLst/>
                <a:cxnLst/>
                <a:rect l="l" t="t" r="r" b="b"/>
                <a:pathLst>
                  <a:path w="1542" h="514" extrusionOk="0">
                    <a:moveTo>
                      <a:pt x="1217" y="0"/>
                    </a:moveTo>
                    <a:cubicBezTo>
                      <a:pt x="1208" y="0"/>
                      <a:pt x="1199" y="0"/>
                      <a:pt x="1189" y="1"/>
                    </a:cubicBezTo>
                    <a:lnTo>
                      <a:pt x="317" y="1"/>
                    </a:lnTo>
                    <a:cubicBezTo>
                      <a:pt x="1" y="31"/>
                      <a:pt x="1" y="483"/>
                      <a:pt x="317" y="513"/>
                    </a:cubicBezTo>
                    <a:lnTo>
                      <a:pt x="1189" y="513"/>
                    </a:lnTo>
                    <a:cubicBezTo>
                      <a:pt x="1199" y="514"/>
                      <a:pt x="1208" y="514"/>
                      <a:pt x="1217" y="514"/>
                    </a:cubicBezTo>
                    <a:cubicBezTo>
                      <a:pt x="1542" y="514"/>
                      <a:pt x="1542"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432;p51">
                <a:extLst>
                  <a:ext uri="{FF2B5EF4-FFF2-40B4-BE49-F238E27FC236}">
                    <a16:creationId xmlns:a16="http://schemas.microsoft.com/office/drawing/2014/main" id="{1F59ED53-9716-DDB1-76C3-259797C993C7}"/>
                  </a:ext>
                </a:extLst>
              </p:cNvPr>
              <p:cNvGrpSpPr/>
              <p:nvPr/>
            </p:nvGrpSpPr>
            <p:grpSpPr>
              <a:xfrm>
                <a:off x="6132050" y="3045825"/>
                <a:ext cx="263950" cy="429775"/>
                <a:chOff x="6132050" y="3045825"/>
                <a:chExt cx="263950" cy="429775"/>
              </a:xfrm>
            </p:grpSpPr>
            <p:sp>
              <p:nvSpPr>
                <p:cNvPr id="24" name="Google Shape;2433;p51">
                  <a:extLst>
                    <a:ext uri="{FF2B5EF4-FFF2-40B4-BE49-F238E27FC236}">
                      <a16:creationId xmlns:a16="http://schemas.microsoft.com/office/drawing/2014/main" id="{982FB177-70C4-6052-FF62-D14C03236673}"/>
                    </a:ext>
                  </a:extLst>
                </p:cNvPr>
                <p:cNvSpPr/>
                <p:nvPr/>
              </p:nvSpPr>
              <p:spPr>
                <a:xfrm>
                  <a:off x="6132675" y="3092375"/>
                  <a:ext cx="263325" cy="383225"/>
                </a:xfrm>
                <a:custGeom>
                  <a:avLst/>
                  <a:gdLst/>
                  <a:ahLst/>
                  <a:cxnLst/>
                  <a:rect l="l" t="t" r="r" b="b"/>
                  <a:pathLst>
                    <a:path w="10533" h="15329" extrusionOk="0">
                      <a:moveTo>
                        <a:pt x="6817" y="11857"/>
                      </a:moveTo>
                      <a:lnTo>
                        <a:pt x="6817" y="12308"/>
                      </a:lnTo>
                      <a:lnTo>
                        <a:pt x="3296" y="12308"/>
                      </a:lnTo>
                      <a:lnTo>
                        <a:pt x="3296" y="11857"/>
                      </a:lnTo>
                      <a:close/>
                      <a:moveTo>
                        <a:pt x="6817" y="12820"/>
                      </a:moveTo>
                      <a:lnTo>
                        <a:pt x="6817" y="13060"/>
                      </a:lnTo>
                      <a:cubicBezTo>
                        <a:pt x="6817" y="13151"/>
                        <a:pt x="6817" y="13226"/>
                        <a:pt x="6802" y="13316"/>
                      </a:cubicBezTo>
                      <a:lnTo>
                        <a:pt x="5131" y="13316"/>
                      </a:lnTo>
                      <a:cubicBezTo>
                        <a:pt x="4785" y="13316"/>
                        <a:pt x="4785" y="13828"/>
                        <a:pt x="5131" y="13828"/>
                      </a:cubicBezTo>
                      <a:lnTo>
                        <a:pt x="6651" y="13828"/>
                      </a:lnTo>
                      <a:cubicBezTo>
                        <a:pt x="6350" y="14430"/>
                        <a:pt x="5733" y="14821"/>
                        <a:pt x="5056" y="14821"/>
                      </a:cubicBezTo>
                      <a:cubicBezTo>
                        <a:pt x="4379" y="14821"/>
                        <a:pt x="3762" y="14430"/>
                        <a:pt x="3461" y="13828"/>
                      </a:cubicBezTo>
                      <a:lnTo>
                        <a:pt x="4033" y="13828"/>
                      </a:lnTo>
                      <a:cubicBezTo>
                        <a:pt x="4364" y="13828"/>
                        <a:pt x="4364" y="13316"/>
                        <a:pt x="4033" y="13316"/>
                      </a:cubicBezTo>
                      <a:lnTo>
                        <a:pt x="3326" y="13316"/>
                      </a:lnTo>
                      <a:cubicBezTo>
                        <a:pt x="3311" y="13226"/>
                        <a:pt x="3296" y="13151"/>
                        <a:pt x="3296" y="13060"/>
                      </a:cubicBezTo>
                      <a:lnTo>
                        <a:pt x="3296" y="12820"/>
                      </a:lnTo>
                      <a:close/>
                      <a:moveTo>
                        <a:pt x="5075" y="0"/>
                      </a:moveTo>
                      <a:cubicBezTo>
                        <a:pt x="3225" y="0"/>
                        <a:pt x="1514" y="1006"/>
                        <a:pt x="633" y="2634"/>
                      </a:cubicBezTo>
                      <a:cubicBezTo>
                        <a:pt x="501" y="2837"/>
                        <a:pt x="670" y="3019"/>
                        <a:pt x="846" y="3019"/>
                      </a:cubicBezTo>
                      <a:cubicBezTo>
                        <a:pt x="930" y="3019"/>
                        <a:pt x="1015" y="2977"/>
                        <a:pt x="1069" y="2874"/>
                      </a:cubicBezTo>
                      <a:cubicBezTo>
                        <a:pt x="1906" y="1339"/>
                        <a:pt x="3468" y="505"/>
                        <a:pt x="5058" y="505"/>
                      </a:cubicBezTo>
                      <a:cubicBezTo>
                        <a:pt x="6069" y="505"/>
                        <a:pt x="7091" y="843"/>
                        <a:pt x="7945" y="1550"/>
                      </a:cubicBezTo>
                      <a:cubicBezTo>
                        <a:pt x="10157" y="3371"/>
                        <a:pt x="10157" y="6741"/>
                        <a:pt x="7960" y="8562"/>
                      </a:cubicBezTo>
                      <a:cubicBezTo>
                        <a:pt x="7900" y="8607"/>
                        <a:pt x="7840" y="8652"/>
                        <a:pt x="7795" y="8712"/>
                      </a:cubicBezTo>
                      <a:cubicBezTo>
                        <a:pt x="7163" y="9299"/>
                        <a:pt x="6817" y="10126"/>
                        <a:pt x="6817" y="10984"/>
                      </a:cubicBezTo>
                      <a:lnTo>
                        <a:pt x="6817" y="11360"/>
                      </a:lnTo>
                      <a:lnTo>
                        <a:pt x="5944" y="11360"/>
                      </a:lnTo>
                      <a:lnTo>
                        <a:pt x="5944" y="9991"/>
                      </a:lnTo>
                      <a:cubicBezTo>
                        <a:pt x="5944" y="9826"/>
                        <a:pt x="5816" y="9743"/>
                        <a:pt x="5688" y="9743"/>
                      </a:cubicBezTo>
                      <a:cubicBezTo>
                        <a:pt x="5560" y="9743"/>
                        <a:pt x="5432" y="9826"/>
                        <a:pt x="5432" y="9991"/>
                      </a:cubicBezTo>
                      <a:lnTo>
                        <a:pt x="5432" y="11360"/>
                      </a:lnTo>
                      <a:lnTo>
                        <a:pt x="4620" y="11360"/>
                      </a:lnTo>
                      <a:lnTo>
                        <a:pt x="4620" y="8291"/>
                      </a:lnTo>
                      <a:lnTo>
                        <a:pt x="5432" y="8291"/>
                      </a:lnTo>
                      <a:lnTo>
                        <a:pt x="5432" y="8893"/>
                      </a:lnTo>
                      <a:cubicBezTo>
                        <a:pt x="5432" y="9058"/>
                        <a:pt x="5560" y="9141"/>
                        <a:pt x="5688" y="9141"/>
                      </a:cubicBezTo>
                      <a:cubicBezTo>
                        <a:pt x="5816" y="9141"/>
                        <a:pt x="5944" y="9058"/>
                        <a:pt x="5944" y="8893"/>
                      </a:cubicBezTo>
                      <a:lnTo>
                        <a:pt x="5944" y="8050"/>
                      </a:lnTo>
                      <a:cubicBezTo>
                        <a:pt x="5944" y="7900"/>
                        <a:pt x="5824" y="7794"/>
                        <a:pt x="5688" y="7794"/>
                      </a:cubicBezTo>
                      <a:lnTo>
                        <a:pt x="5312" y="7794"/>
                      </a:lnTo>
                      <a:lnTo>
                        <a:pt x="5312" y="7223"/>
                      </a:lnTo>
                      <a:cubicBezTo>
                        <a:pt x="5809" y="7208"/>
                        <a:pt x="6215" y="6801"/>
                        <a:pt x="6215" y="6290"/>
                      </a:cubicBezTo>
                      <a:lnTo>
                        <a:pt x="6215" y="5944"/>
                      </a:lnTo>
                      <a:cubicBezTo>
                        <a:pt x="6215" y="5628"/>
                        <a:pt x="6004" y="5342"/>
                        <a:pt x="5703" y="5252"/>
                      </a:cubicBezTo>
                      <a:lnTo>
                        <a:pt x="4575" y="4875"/>
                      </a:lnTo>
                      <a:cubicBezTo>
                        <a:pt x="4469" y="4830"/>
                        <a:pt x="4409" y="4740"/>
                        <a:pt x="4409" y="4635"/>
                      </a:cubicBezTo>
                      <a:lnTo>
                        <a:pt x="4409" y="4153"/>
                      </a:lnTo>
                      <a:cubicBezTo>
                        <a:pt x="4409" y="3958"/>
                        <a:pt x="4560" y="3792"/>
                        <a:pt x="4755" y="3792"/>
                      </a:cubicBezTo>
                      <a:lnTo>
                        <a:pt x="5372" y="3792"/>
                      </a:lnTo>
                      <a:cubicBezTo>
                        <a:pt x="5553" y="3792"/>
                        <a:pt x="5718" y="3958"/>
                        <a:pt x="5718" y="4153"/>
                      </a:cubicBezTo>
                      <a:cubicBezTo>
                        <a:pt x="5718" y="4319"/>
                        <a:pt x="5842" y="4402"/>
                        <a:pt x="5967" y="4402"/>
                      </a:cubicBezTo>
                      <a:cubicBezTo>
                        <a:pt x="6091" y="4402"/>
                        <a:pt x="6215" y="4319"/>
                        <a:pt x="6215" y="4153"/>
                      </a:cubicBezTo>
                      <a:cubicBezTo>
                        <a:pt x="6215" y="3672"/>
                        <a:pt x="5839" y="3296"/>
                        <a:pt x="5372" y="3296"/>
                      </a:cubicBezTo>
                      <a:lnTo>
                        <a:pt x="5312" y="3296"/>
                      </a:lnTo>
                      <a:lnTo>
                        <a:pt x="5312" y="2739"/>
                      </a:lnTo>
                      <a:cubicBezTo>
                        <a:pt x="5297" y="2588"/>
                        <a:pt x="5180" y="2513"/>
                        <a:pt x="5064" y="2513"/>
                      </a:cubicBezTo>
                      <a:cubicBezTo>
                        <a:pt x="4947" y="2513"/>
                        <a:pt x="4831" y="2588"/>
                        <a:pt x="4816" y="2739"/>
                      </a:cubicBezTo>
                      <a:lnTo>
                        <a:pt x="4816" y="3296"/>
                      </a:lnTo>
                      <a:lnTo>
                        <a:pt x="4755" y="3296"/>
                      </a:lnTo>
                      <a:cubicBezTo>
                        <a:pt x="4289" y="3296"/>
                        <a:pt x="3913" y="3672"/>
                        <a:pt x="3913" y="4153"/>
                      </a:cubicBezTo>
                      <a:lnTo>
                        <a:pt x="3913" y="4650"/>
                      </a:lnTo>
                      <a:cubicBezTo>
                        <a:pt x="3913" y="4966"/>
                        <a:pt x="4108" y="5252"/>
                        <a:pt x="4424" y="5342"/>
                      </a:cubicBezTo>
                      <a:lnTo>
                        <a:pt x="5553" y="5718"/>
                      </a:lnTo>
                      <a:cubicBezTo>
                        <a:pt x="5643" y="5748"/>
                        <a:pt x="5718" y="5838"/>
                        <a:pt x="5703" y="5944"/>
                      </a:cubicBezTo>
                      <a:lnTo>
                        <a:pt x="5703" y="6290"/>
                      </a:lnTo>
                      <a:cubicBezTo>
                        <a:pt x="5718" y="6530"/>
                        <a:pt x="5523" y="6711"/>
                        <a:pt x="5282" y="6711"/>
                      </a:cubicBezTo>
                      <a:lnTo>
                        <a:pt x="4831" y="6711"/>
                      </a:lnTo>
                      <a:cubicBezTo>
                        <a:pt x="4605" y="6711"/>
                        <a:pt x="4409" y="6530"/>
                        <a:pt x="4409" y="6290"/>
                      </a:cubicBezTo>
                      <a:cubicBezTo>
                        <a:pt x="4424" y="6109"/>
                        <a:pt x="4289" y="6019"/>
                        <a:pt x="4154" y="6019"/>
                      </a:cubicBezTo>
                      <a:cubicBezTo>
                        <a:pt x="4018" y="6019"/>
                        <a:pt x="3883" y="6109"/>
                        <a:pt x="3898" y="6290"/>
                      </a:cubicBezTo>
                      <a:cubicBezTo>
                        <a:pt x="3913" y="6786"/>
                        <a:pt x="4304" y="7193"/>
                        <a:pt x="4800" y="7223"/>
                      </a:cubicBezTo>
                      <a:lnTo>
                        <a:pt x="4800" y="7779"/>
                      </a:lnTo>
                      <a:lnTo>
                        <a:pt x="4364" y="7779"/>
                      </a:lnTo>
                      <a:cubicBezTo>
                        <a:pt x="4229" y="7779"/>
                        <a:pt x="4123" y="7900"/>
                        <a:pt x="4123" y="8035"/>
                      </a:cubicBezTo>
                      <a:lnTo>
                        <a:pt x="4123" y="11345"/>
                      </a:lnTo>
                      <a:lnTo>
                        <a:pt x="3296" y="11345"/>
                      </a:lnTo>
                      <a:lnTo>
                        <a:pt x="3296" y="10969"/>
                      </a:lnTo>
                      <a:cubicBezTo>
                        <a:pt x="3296" y="10036"/>
                        <a:pt x="2875" y="9148"/>
                        <a:pt x="2152" y="8562"/>
                      </a:cubicBezTo>
                      <a:cubicBezTo>
                        <a:pt x="1099" y="7689"/>
                        <a:pt x="497" y="6395"/>
                        <a:pt x="512" y="5026"/>
                      </a:cubicBezTo>
                      <a:cubicBezTo>
                        <a:pt x="512" y="4650"/>
                        <a:pt x="558" y="4259"/>
                        <a:pt x="663" y="3897"/>
                      </a:cubicBezTo>
                      <a:cubicBezTo>
                        <a:pt x="699" y="3708"/>
                        <a:pt x="551" y="3589"/>
                        <a:pt x="404" y="3589"/>
                      </a:cubicBezTo>
                      <a:cubicBezTo>
                        <a:pt x="306" y="3589"/>
                        <a:pt x="209" y="3642"/>
                        <a:pt x="166" y="3762"/>
                      </a:cubicBezTo>
                      <a:cubicBezTo>
                        <a:pt x="61" y="4183"/>
                        <a:pt x="1" y="4605"/>
                        <a:pt x="1" y="5026"/>
                      </a:cubicBezTo>
                      <a:cubicBezTo>
                        <a:pt x="1" y="6530"/>
                        <a:pt x="663" y="7975"/>
                        <a:pt x="1836" y="8938"/>
                      </a:cubicBezTo>
                      <a:cubicBezTo>
                        <a:pt x="2438" y="9449"/>
                        <a:pt x="2799" y="10187"/>
                        <a:pt x="2799" y="10969"/>
                      </a:cubicBezTo>
                      <a:lnTo>
                        <a:pt x="2799" y="13045"/>
                      </a:lnTo>
                      <a:cubicBezTo>
                        <a:pt x="2814" y="13256"/>
                        <a:pt x="2829" y="13452"/>
                        <a:pt x="2875" y="13647"/>
                      </a:cubicBezTo>
                      <a:cubicBezTo>
                        <a:pt x="3168" y="14768"/>
                        <a:pt x="4112" y="15329"/>
                        <a:pt x="5056" y="15329"/>
                      </a:cubicBezTo>
                      <a:cubicBezTo>
                        <a:pt x="6000" y="15329"/>
                        <a:pt x="6945" y="14768"/>
                        <a:pt x="7238" y="13647"/>
                      </a:cubicBezTo>
                      <a:cubicBezTo>
                        <a:pt x="7283" y="13452"/>
                        <a:pt x="7313" y="13256"/>
                        <a:pt x="7313" y="13060"/>
                      </a:cubicBezTo>
                      <a:lnTo>
                        <a:pt x="7313" y="10984"/>
                      </a:lnTo>
                      <a:cubicBezTo>
                        <a:pt x="7328" y="10262"/>
                        <a:pt x="7629" y="9570"/>
                        <a:pt x="8156" y="9073"/>
                      </a:cubicBezTo>
                      <a:cubicBezTo>
                        <a:pt x="8201" y="9028"/>
                        <a:pt x="8246" y="8983"/>
                        <a:pt x="8291" y="8938"/>
                      </a:cubicBezTo>
                      <a:cubicBezTo>
                        <a:pt x="9916" y="7584"/>
                        <a:pt x="10533" y="5372"/>
                        <a:pt x="9826" y="3371"/>
                      </a:cubicBezTo>
                      <a:cubicBezTo>
                        <a:pt x="9119" y="1370"/>
                        <a:pt x="7238" y="31"/>
                        <a:pt x="5131" y="1"/>
                      </a:cubicBezTo>
                      <a:lnTo>
                        <a:pt x="5116" y="1"/>
                      </a:lnTo>
                      <a:cubicBezTo>
                        <a:pt x="5103" y="0"/>
                        <a:pt x="5089"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34;p51">
                  <a:extLst>
                    <a:ext uri="{FF2B5EF4-FFF2-40B4-BE49-F238E27FC236}">
                      <a16:creationId xmlns:a16="http://schemas.microsoft.com/office/drawing/2014/main" id="{F7861669-12F0-B40F-EDC4-B04C2FD2ED22}"/>
                    </a:ext>
                  </a:extLst>
                </p:cNvPr>
                <p:cNvSpPr/>
                <p:nvPr/>
              </p:nvSpPr>
              <p:spPr>
                <a:xfrm>
                  <a:off x="6252300" y="3045825"/>
                  <a:ext cx="13375" cy="35300"/>
                </a:xfrm>
                <a:custGeom>
                  <a:avLst/>
                  <a:gdLst/>
                  <a:ahLst/>
                  <a:cxnLst/>
                  <a:rect l="l" t="t" r="r" b="b"/>
                  <a:pathLst>
                    <a:path w="535" h="1412" extrusionOk="0">
                      <a:moveTo>
                        <a:pt x="269" y="1"/>
                      </a:moveTo>
                      <a:cubicBezTo>
                        <a:pt x="136" y="1"/>
                        <a:pt x="0" y="95"/>
                        <a:pt x="15" y="283"/>
                      </a:cubicBezTo>
                      <a:lnTo>
                        <a:pt x="15" y="1155"/>
                      </a:lnTo>
                      <a:cubicBezTo>
                        <a:pt x="15" y="1291"/>
                        <a:pt x="136" y="1411"/>
                        <a:pt x="271" y="1411"/>
                      </a:cubicBezTo>
                      <a:cubicBezTo>
                        <a:pt x="407" y="1411"/>
                        <a:pt x="527" y="1291"/>
                        <a:pt x="512" y="1155"/>
                      </a:cubicBezTo>
                      <a:lnTo>
                        <a:pt x="512" y="283"/>
                      </a:lnTo>
                      <a:cubicBezTo>
                        <a:pt x="535" y="95"/>
                        <a:pt x="403"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35;p51">
                  <a:extLst>
                    <a:ext uri="{FF2B5EF4-FFF2-40B4-BE49-F238E27FC236}">
                      <a16:creationId xmlns:a16="http://schemas.microsoft.com/office/drawing/2014/main" id="{3E24C7D9-A290-A4D5-C1E9-8C34A39D6444}"/>
                    </a:ext>
                  </a:extLst>
                </p:cNvPr>
                <p:cNvSpPr/>
                <p:nvPr/>
              </p:nvSpPr>
              <p:spPr>
                <a:xfrm>
                  <a:off x="6132050" y="3094600"/>
                  <a:ext cx="33375" cy="28650"/>
                </a:xfrm>
                <a:custGeom>
                  <a:avLst/>
                  <a:gdLst/>
                  <a:ahLst/>
                  <a:cxnLst/>
                  <a:rect l="l" t="t" r="r" b="b"/>
                  <a:pathLst>
                    <a:path w="1335" h="1146" extrusionOk="0">
                      <a:moveTo>
                        <a:pt x="380" y="0"/>
                      </a:moveTo>
                      <a:cubicBezTo>
                        <a:pt x="177" y="0"/>
                        <a:pt x="1" y="270"/>
                        <a:pt x="206" y="453"/>
                      </a:cubicBezTo>
                      <a:lnTo>
                        <a:pt x="823" y="1070"/>
                      </a:lnTo>
                      <a:cubicBezTo>
                        <a:pt x="868" y="1115"/>
                        <a:pt x="929" y="1145"/>
                        <a:pt x="1004" y="1145"/>
                      </a:cubicBezTo>
                      <a:cubicBezTo>
                        <a:pt x="1230" y="1145"/>
                        <a:pt x="1335" y="875"/>
                        <a:pt x="1184" y="709"/>
                      </a:cubicBezTo>
                      <a:lnTo>
                        <a:pt x="568" y="92"/>
                      </a:lnTo>
                      <a:cubicBezTo>
                        <a:pt x="510" y="27"/>
                        <a:pt x="443"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36;p51">
                  <a:extLst>
                    <a:ext uri="{FF2B5EF4-FFF2-40B4-BE49-F238E27FC236}">
                      <a16:creationId xmlns:a16="http://schemas.microsoft.com/office/drawing/2014/main" id="{AFDD59FF-1B75-13FB-D6F3-2C38D4A7A723}"/>
                    </a:ext>
                  </a:extLst>
                </p:cNvPr>
                <p:cNvSpPr/>
                <p:nvPr/>
              </p:nvSpPr>
              <p:spPr>
                <a:xfrm>
                  <a:off x="6133050" y="3314500"/>
                  <a:ext cx="30875" cy="28050"/>
                </a:xfrm>
                <a:custGeom>
                  <a:avLst/>
                  <a:gdLst/>
                  <a:ahLst/>
                  <a:cxnLst/>
                  <a:rect l="l" t="t" r="r" b="b"/>
                  <a:pathLst>
                    <a:path w="1235" h="1122" extrusionOk="0">
                      <a:moveTo>
                        <a:pt x="964" y="0"/>
                      </a:moveTo>
                      <a:cubicBezTo>
                        <a:pt x="900" y="0"/>
                        <a:pt x="836" y="23"/>
                        <a:pt x="783" y="68"/>
                      </a:cubicBezTo>
                      <a:lnTo>
                        <a:pt x="166" y="685"/>
                      </a:lnTo>
                      <a:cubicBezTo>
                        <a:pt x="1" y="850"/>
                        <a:pt x="121" y="1121"/>
                        <a:pt x="347" y="1121"/>
                      </a:cubicBezTo>
                      <a:cubicBezTo>
                        <a:pt x="407" y="1121"/>
                        <a:pt x="467" y="1091"/>
                        <a:pt x="528" y="1046"/>
                      </a:cubicBezTo>
                      <a:lnTo>
                        <a:pt x="1144" y="429"/>
                      </a:lnTo>
                      <a:cubicBezTo>
                        <a:pt x="1235" y="324"/>
                        <a:pt x="1235" y="173"/>
                        <a:pt x="1144" y="68"/>
                      </a:cubicBezTo>
                      <a:cubicBezTo>
                        <a:pt x="1092" y="23"/>
                        <a:pt x="1028" y="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437;p51">
                <a:extLst>
                  <a:ext uri="{FF2B5EF4-FFF2-40B4-BE49-F238E27FC236}">
                    <a16:creationId xmlns:a16="http://schemas.microsoft.com/office/drawing/2014/main" id="{896726EE-D247-967B-CE50-4F1861413CFD}"/>
                  </a:ext>
                </a:extLst>
              </p:cNvPr>
              <p:cNvSpPr/>
              <p:nvPr/>
            </p:nvSpPr>
            <p:spPr>
              <a:xfrm>
                <a:off x="6352350" y="3094900"/>
                <a:ext cx="32950" cy="28350"/>
              </a:xfrm>
              <a:custGeom>
                <a:avLst/>
                <a:gdLst/>
                <a:ahLst/>
                <a:cxnLst/>
                <a:rect l="l" t="t" r="r" b="b"/>
                <a:pathLst>
                  <a:path w="1318" h="1134" extrusionOk="0">
                    <a:moveTo>
                      <a:pt x="959" y="1"/>
                    </a:moveTo>
                    <a:cubicBezTo>
                      <a:pt x="901" y="1"/>
                      <a:pt x="839" y="24"/>
                      <a:pt x="783" y="80"/>
                    </a:cubicBezTo>
                    <a:lnTo>
                      <a:pt x="166" y="697"/>
                    </a:lnTo>
                    <a:cubicBezTo>
                      <a:pt x="1" y="863"/>
                      <a:pt x="121" y="1133"/>
                      <a:pt x="347" y="1133"/>
                    </a:cubicBezTo>
                    <a:cubicBezTo>
                      <a:pt x="407" y="1133"/>
                      <a:pt x="467" y="1103"/>
                      <a:pt x="527" y="1058"/>
                    </a:cubicBezTo>
                    <a:lnTo>
                      <a:pt x="1144" y="441"/>
                    </a:lnTo>
                    <a:cubicBezTo>
                      <a:pt x="1317" y="256"/>
                      <a:pt x="1154"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8" name="Google Shape;2397;p51">
            <a:extLst>
              <a:ext uri="{FF2B5EF4-FFF2-40B4-BE49-F238E27FC236}">
                <a16:creationId xmlns:a16="http://schemas.microsoft.com/office/drawing/2014/main" id="{82FE2CED-18BE-C592-7142-8B79287EE319}"/>
              </a:ext>
            </a:extLst>
          </p:cNvPr>
          <p:cNvPicPr preferRelativeResize="0"/>
          <p:nvPr/>
        </p:nvPicPr>
        <p:blipFill>
          <a:blip r:embed="rId6">
            <a:alphaModFix amt="52000"/>
          </a:blip>
          <a:stretch>
            <a:fillRect/>
          </a:stretch>
        </p:blipFill>
        <p:spPr>
          <a:xfrm rot="9031294" flipH="1">
            <a:off x="5716823" y="1252615"/>
            <a:ext cx="1639127" cy="1623434"/>
          </a:xfrm>
          <a:prstGeom prst="rect">
            <a:avLst/>
          </a:prstGeom>
          <a:noFill/>
          <a:ln>
            <a:noFill/>
          </a:ln>
        </p:spPr>
      </p:pic>
      <p:sp>
        <p:nvSpPr>
          <p:cNvPr id="29" name="Google Shape;2403;p51">
            <a:extLst>
              <a:ext uri="{FF2B5EF4-FFF2-40B4-BE49-F238E27FC236}">
                <a16:creationId xmlns:a16="http://schemas.microsoft.com/office/drawing/2014/main" id="{749450C0-0CC6-ADD3-F7CF-501294864322}"/>
              </a:ext>
            </a:extLst>
          </p:cNvPr>
          <p:cNvSpPr txBox="1">
            <a:spLocks/>
          </p:cNvSpPr>
          <p:nvPr/>
        </p:nvSpPr>
        <p:spPr>
          <a:xfrm flipH="1">
            <a:off x="5871888" y="1537209"/>
            <a:ext cx="799914"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1800">
                <a:solidFill>
                  <a:schemeClr val="bg2"/>
                </a:solidFill>
                <a:latin typeface="Bahnschrift SemiLight Condensed" panose="020B0502040204020203" pitchFamily="34" charset="0"/>
              </a:rPr>
              <a:t>IDE</a:t>
            </a:r>
            <a:endParaRPr lang="en-US" sz="1800">
              <a:solidFill>
                <a:schemeClr val="bg2"/>
              </a:solidFill>
              <a:latin typeface="Bahnschrift SemiLight Condensed" panose="020B0502040204020203" pitchFamily="34" charset="0"/>
            </a:endParaRPr>
          </a:p>
        </p:txBody>
      </p:sp>
      <p:sp>
        <p:nvSpPr>
          <p:cNvPr id="2" name="TextBox 1">
            <a:extLst>
              <a:ext uri="{FF2B5EF4-FFF2-40B4-BE49-F238E27FC236}">
                <a16:creationId xmlns:a16="http://schemas.microsoft.com/office/drawing/2014/main" id="{41F74C31-2479-0745-6AE4-1B837232AE04}"/>
              </a:ext>
            </a:extLst>
          </p:cNvPr>
          <p:cNvSpPr txBox="1"/>
          <p:nvPr/>
        </p:nvSpPr>
        <p:spPr>
          <a:xfrm>
            <a:off x="2150515" y="1954602"/>
            <a:ext cx="1484130" cy="338554"/>
          </a:xfrm>
          <a:prstGeom prst="rect">
            <a:avLst/>
          </a:prstGeom>
          <a:noFill/>
        </p:spPr>
        <p:txBody>
          <a:bodyPr wrap="square" rtlCol="0">
            <a:spAutoFit/>
          </a:bodyPr>
          <a:lstStyle/>
          <a:p>
            <a:r>
              <a:rPr lang="vi-VN" sz="1600">
                <a:solidFill>
                  <a:schemeClr val="bg2"/>
                </a:solidFill>
                <a:latin typeface="Bahnschrift SemiLight Condensed" panose="020B0502040204020203" pitchFamily="34" charset="0"/>
              </a:rPr>
              <a:t>Java, JavaSwing</a:t>
            </a:r>
            <a:endParaRPr lang="en-US" sz="1600">
              <a:solidFill>
                <a:schemeClr val="bg2"/>
              </a:solidFill>
              <a:latin typeface="Bahnschrift SemiLight Condensed" panose="020B0502040204020203" pitchFamily="34" charset="0"/>
            </a:endParaRPr>
          </a:p>
        </p:txBody>
      </p:sp>
      <p:sp>
        <p:nvSpPr>
          <p:cNvPr id="4" name="TextBox 3">
            <a:extLst>
              <a:ext uri="{FF2B5EF4-FFF2-40B4-BE49-F238E27FC236}">
                <a16:creationId xmlns:a16="http://schemas.microsoft.com/office/drawing/2014/main" id="{A13A377A-63B5-DF1A-3605-905ACE1D6D02}"/>
              </a:ext>
            </a:extLst>
          </p:cNvPr>
          <p:cNvSpPr txBox="1"/>
          <p:nvPr/>
        </p:nvSpPr>
        <p:spPr>
          <a:xfrm>
            <a:off x="5998438" y="1921634"/>
            <a:ext cx="1612647" cy="338554"/>
          </a:xfrm>
          <a:prstGeom prst="rect">
            <a:avLst/>
          </a:prstGeom>
          <a:noFill/>
        </p:spPr>
        <p:txBody>
          <a:bodyPr wrap="square" rtlCol="0">
            <a:spAutoFit/>
          </a:bodyPr>
          <a:lstStyle/>
          <a:p>
            <a:r>
              <a:rPr lang="vi-VN" sz="1600">
                <a:solidFill>
                  <a:schemeClr val="bg2"/>
                </a:solidFill>
                <a:latin typeface="Bahnschrift SemiLight Condensed" panose="020B0502040204020203" pitchFamily="34" charset="0"/>
              </a:rPr>
              <a:t>Eclipse, IntelliJ</a:t>
            </a:r>
            <a:endParaRPr lang="en-US" sz="1600">
              <a:solidFill>
                <a:schemeClr val="bg2"/>
              </a:solidFill>
              <a:latin typeface="Bahnschrift SemiLight Condensed" panose="020B0502040204020203" pitchFamily="34" charset="0"/>
            </a:endParaRPr>
          </a:p>
        </p:txBody>
      </p:sp>
      <p:grpSp>
        <p:nvGrpSpPr>
          <p:cNvPr id="33" name="Google Shape;2412;p51">
            <a:extLst>
              <a:ext uri="{FF2B5EF4-FFF2-40B4-BE49-F238E27FC236}">
                <a16:creationId xmlns:a16="http://schemas.microsoft.com/office/drawing/2014/main" id="{9708DE05-D3C7-9E1B-137E-CE4945307AD0}"/>
              </a:ext>
            </a:extLst>
          </p:cNvPr>
          <p:cNvGrpSpPr/>
          <p:nvPr/>
        </p:nvGrpSpPr>
        <p:grpSpPr>
          <a:xfrm>
            <a:off x="5123402" y="1624547"/>
            <a:ext cx="441600" cy="429100"/>
            <a:chOff x="231725" y="3046400"/>
            <a:chExt cx="441600" cy="429100"/>
          </a:xfrm>
        </p:grpSpPr>
        <p:sp>
          <p:nvSpPr>
            <p:cNvPr id="34" name="Google Shape;2413;p51">
              <a:extLst>
                <a:ext uri="{FF2B5EF4-FFF2-40B4-BE49-F238E27FC236}">
                  <a16:creationId xmlns:a16="http://schemas.microsoft.com/office/drawing/2014/main" id="{B4E3AEB2-97BE-B6CD-0818-855721FC33A7}"/>
                </a:ext>
              </a:extLst>
            </p:cNvPr>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4;p51">
              <a:extLst>
                <a:ext uri="{FF2B5EF4-FFF2-40B4-BE49-F238E27FC236}">
                  <a16:creationId xmlns:a16="http://schemas.microsoft.com/office/drawing/2014/main" id="{3943B834-76EB-AE20-043E-A00AD5964A4A}"/>
                </a:ext>
              </a:extLst>
            </p:cNvPr>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6D976AD7-DF03-99EA-BDCB-6820E30A76C2}"/>
              </a:ext>
            </a:extLst>
          </p:cNvPr>
          <p:cNvSpPr txBox="1"/>
          <p:nvPr/>
        </p:nvSpPr>
        <p:spPr>
          <a:xfrm>
            <a:off x="2440217" y="3374250"/>
            <a:ext cx="825713" cy="338554"/>
          </a:xfrm>
          <a:prstGeom prst="rect">
            <a:avLst/>
          </a:prstGeom>
          <a:noFill/>
        </p:spPr>
        <p:txBody>
          <a:bodyPr wrap="square" rtlCol="0">
            <a:spAutoFit/>
          </a:bodyPr>
          <a:lstStyle/>
          <a:p>
            <a:r>
              <a:rPr lang="vi-VN" sz="1600">
                <a:solidFill>
                  <a:schemeClr val="bg2"/>
                </a:solidFill>
                <a:latin typeface="Bahnschrift SemiLight Condensed" panose="020B0502040204020203" pitchFamily="34" charset="0"/>
              </a:rPr>
              <a:t>MySQL</a:t>
            </a:r>
            <a:endParaRPr lang="en-US" sz="1600">
              <a:solidFill>
                <a:schemeClr val="bg2"/>
              </a:solidFill>
              <a:latin typeface="Bahnschrift SemiLight Condensed" panose="020B0502040204020203" pitchFamily="34" charset="0"/>
            </a:endParaRPr>
          </a:p>
        </p:txBody>
      </p:sp>
      <p:pic>
        <p:nvPicPr>
          <p:cNvPr id="37" name="Google Shape;2400;p51">
            <a:extLst>
              <a:ext uri="{FF2B5EF4-FFF2-40B4-BE49-F238E27FC236}">
                <a16:creationId xmlns:a16="http://schemas.microsoft.com/office/drawing/2014/main" id="{BE3491B3-9F30-332E-E0F9-B7CBC0EDA9FD}"/>
              </a:ext>
            </a:extLst>
          </p:cNvPr>
          <p:cNvPicPr preferRelativeResize="0"/>
          <p:nvPr/>
        </p:nvPicPr>
        <p:blipFill>
          <a:blip r:embed="rId7">
            <a:alphaModFix amt="52000"/>
          </a:blip>
          <a:stretch>
            <a:fillRect/>
          </a:stretch>
        </p:blipFill>
        <p:spPr>
          <a:xfrm rot="8757066" flipH="1">
            <a:off x="5859398" y="2707544"/>
            <a:ext cx="1582095" cy="1548974"/>
          </a:xfrm>
          <a:prstGeom prst="rect">
            <a:avLst/>
          </a:prstGeom>
          <a:noFill/>
          <a:ln>
            <a:noFill/>
          </a:ln>
        </p:spPr>
      </p:pic>
      <p:sp>
        <p:nvSpPr>
          <p:cNvPr id="38" name="Google Shape;2405;p51">
            <a:extLst>
              <a:ext uri="{FF2B5EF4-FFF2-40B4-BE49-F238E27FC236}">
                <a16:creationId xmlns:a16="http://schemas.microsoft.com/office/drawing/2014/main" id="{35C07803-A51B-4016-89FD-171ECA69EBF2}"/>
              </a:ext>
            </a:extLst>
          </p:cNvPr>
          <p:cNvSpPr txBox="1">
            <a:spLocks/>
          </p:cNvSpPr>
          <p:nvPr/>
        </p:nvSpPr>
        <p:spPr>
          <a:xfrm>
            <a:off x="6100406" y="3025434"/>
            <a:ext cx="1085627"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a:solidFill>
                  <a:schemeClr val="bg2"/>
                </a:solidFill>
                <a:latin typeface="Bahnschrift SemiLight Condensed" panose="020B0502040204020203" pitchFamily="34" charset="0"/>
              </a:rPr>
              <a:t>MICROSOFT</a:t>
            </a:r>
            <a:endParaRPr lang="en-US" sz="1800">
              <a:solidFill>
                <a:schemeClr val="bg2"/>
              </a:solidFill>
              <a:latin typeface="Bahnschrift SemiLight Condensed" panose="020B0502040204020203" pitchFamily="34" charset="0"/>
            </a:endParaRPr>
          </a:p>
        </p:txBody>
      </p:sp>
      <p:sp>
        <p:nvSpPr>
          <p:cNvPr id="39" name="TextBox 38">
            <a:extLst>
              <a:ext uri="{FF2B5EF4-FFF2-40B4-BE49-F238E27FC236}">
                <a16:creationId xmlns:a16="http://schemas.microsoft.com/office/drawing/2014/main" id="{ED3DCD4A-DF64-792F-23DE-F5ACA940DB75}"/>
              </a:ext>
            </a:extLst>
          </p:cNvPr>
          <p:cNvSpPr txBox="1"/>
          <p:nvPr/>
        </p:nvSpPr>
        <p:spPr>
          <a:xfrm>
            <a:off x="5847812" y="3395620"/>
            <a:ext cx="2006694" cy="338554"/>
          </a:xfrm>
          <a:prstGeom prst="rect">
            <a:avLst/>
          </a:prstGeom>
          <a:noFill/>
        </p:spPr>
        <p:txBody>
          <a:bodyPr wrap="square" rtlCol="0">
            <a:spAutoFit/>
          </a:bodyPr>
          <a:lstStyle/>
          <a:p>
            <a:r>
              <a:rPr lang="vi-VN" sz="1600">
                <a:solidFill>
                  <a:schemeClr val="bg2"/>
                </a:solidFill>
                <a:latin typeface="Bahnschrift SemiLight Condensed" panose="020B0502040204020203" pitchFamily="34" charset="0"/>
              </a:rPr>
              <a:t>Excel, PowerPoint, Word</a:t>
            </a:r>
            <a:endParaRPr lang="en-US" sz="1600">
              <a:solidFill>
                <a:schemeClr val="bg2"/>
              </a:solidFill>
              <a:latin typeface="Bahnschrift SemiLight Condensed" panose="020B0502040204020203" pitchFamily="34" charset="0"/>
            </a:endParaRPr>
          </a:p>
        </p:txBody>
      </p:sp>
      <p:grpSp>
        <p:nvGrpSpPr>
          <p:cNvPr id="40" name="Google Shape;2415;p51">
            <a:extLst>
              <a:ext uri="{FF2B5EF4-FFF2-40B4-BE49-F238E27FC236}">
                <a16:creationId xmlns:a16="http://schemas.microsoft.com/office/drawing/2014/main" id="{67832CC1-CEFF-A599-B0E6-0A25DDD7C4F2}"/>
              </a:ext>
            </a:extLst>
          </p:cNvPr>
          <p:cNvGrpSpPr/>
          <p:nvPr/>
        </p:nvGrpSpPr>
        <p:grpSpPr>
          <a:xfrm>
            <a:off x="5201571" y="3093556"/>
            <a:ext cx="411925" cy="429200"/>
            <a:chOff x="246563" y="2142550"/>
            <a:chExt cx="411925" cy="429200"/>
          </a:xfrm>
        </p:grpSpPr>
        <p:sp>
          <p:nvSpPr>
            <p:cNvPr id="41" name="Google Shape;2416;p51">
              <a:extLst>
                <a:ext uri="{FF2B5EF4-FFF2-40B4-BE49-F238E27FC236}">
                  <a16:creationId xmlns:a16="http://schemas.microsoft.com/office/drawing/2014/main" id="{4D6E716A-43BA-8802-C724-9DD0E18ED75E}"/>
                </a:ext>
              </a:extLst>
            </p:cNvPr>
            <p:cNvSpPr/>
            <p:nvPr/>
          </p:nvSpPr>
          <p:spPr>
            <a:xfrm>
              <a:off x="586988" y="2235625"/>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17;p51">
              <a:extLst>
                <a:ext uri="{FF2B5EF4-FFF2-40B4-BE49-F238E27FC236}">
                  <a16:creationId xmlns:a16="http://schemas.microsoft.com/office/drawing/2014/main" id="{45DA6EAC-4E0C-E650-A75F-F997A4364085}"/>
                </a:ext>
              </a:extLst>
            </p:cNvPr>
            <p:cNvSpPr/>
            <p:nvPr/>
          </p:nvSpPr>
          <p:spPr>
            <a:xfrm>
              <a:off x="246563" y="2142550"/>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8;p51">
              <a:extLst>
                <a:ext uri="{FF2B5EF4-FFF2-40B4-BE49-F238E27FC236}">
                  <a16:creationId xmlns:a16="http://schemas.microsoft.com/office/drawing/2014/main" id="{C428350B-A48F-B7EB-5471-2906F4DBA306}"/>
                </a:ext>
              </a:extLst>
            </p:cNvPr>
            <p:cNvSpPr/>
            <p:nvPr/>
          </p:nvSpPr>
          <p:spPr>
            <a:xfrm>
              <a:off x="303363" y="2280200"/>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19;p51">
              <a:extLst>
                <a:ext uri="{FF2B5EF4-FFF2-40B4-BE49-F238E27FC236}">
                  <a16:creationId xmlns:a16="http://schemas.microsoft.com/office/drawing/2014/main" id="{20058102-F23A-9140-D297-D5C9B85A5798}"/>
                </a:ext>
              </a:extLst>
            </p:cNvPr>
            <p:cNvSpPr/>
            <p:nvPr/>
          </p:nvSpPr>
          <p:spPr>
            <a:xfrm>
              <a:off x="374088" y="2305775"/>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20;p51">
              <a:extLst>
                <a:ext uri="{FF2B5EF4-FFF2-40B4-BE49-F238E27FC236}">
                  <a16:creationId xmlns:a16="http://schemas.microsoft.com/office/drawing/2014/main" id="{C735EF86-73BD-793B-0C77-163F36C33417}"/>
                </a:ext>
              </a:extLst>
            </p:cNvPr>
            <p:cNvSpPr/>
            <p:nvPr/>
          </p:nvSpPr>
          <p:spPr>
            <a:xfrm>
              <a:off x="303363" y="2358825"/>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21;p51">
              <a:extLst>
                <a:ext uri="{FF2B5EF4-FFF2-40B4-BE49-F238E27FC236}">
                  <a16:creationId xmlns:a16="http://schemas.microsoft.com/office/drawing/2014/main" id="{59C5F73B-7266-8BEE-691D-1FDEC4CF39A3}"/>
                </a:ext>
              </a:extLst>
            </p:cNvPr>
            <p:cNvSpPr/>
            <p:nvPr/>
          </p:nvSpPr>
          <p:spPr>
            <a:xfrm>
              <a:off x="373588" y="2384750"/>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22;p51">
              <a:extLst>
                <a:ext uri="{FF2B5EF4-FFF2-40B4-BE49-F238E27FC236}">
                  <a16:creationId xmlns:a16="http://schemas.microsoft.com/office/drawing/2014/main" id="{F0F02E43-26D3-6536-F54D-F0F49EAA85B0}"/>
                </a:ext>
              </a:extLst>
            </p:cNvPr>
            <p:cNvSpPr/>
            <p:nvPr/>
          </p:nvSpPr>
          <p:spPr>
            <a:xfrm>
              <a:off x="303363" y="2437775"/>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23;p51">
              <a:extLst>
                <a:ext uri="{FF2B5EF4-FFF2-40B4-BE49-F238E27FC236}">
                  <a16:creationId xmlns:a16="http://schemas.microsoft.com/office/drawing/2014/main" id="{7987F906-B9FB-9BFA-1EFA-0D64B222C793}"/>
                </a:ext>
              </a:extLst>
            </p:cNvPr>
            <p:cNvSpPr/>
            <p:nvPr/>
          </p:nvSpPr>
          <p:spPr>
            <a:xfrm>
              <a:off x="374088" y="2463400"/>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24;p51">
              <a:extLst>
                <a:ext uri="{FF2B5EF4-FFF2-40B4-BE49-F238E27FC236}">
                  <a16:creationId xmlns:a16="http://schemas.microsoft.com/office/drawing/2014/main" id="{CD1DEE94-C0DB-6E1C-FC8E-290949CC9DC9}"/>
                </a:ext>
              </a:extLst>
            </p:cNvPr>
            <p:cNvSpPr/>
            <p:nvPr/>
          </p:nvSpPr>
          <p:spPr>
            <a:xfrm>
              <a:off x="373588" y="2331700"/>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25;p51">
              <a:extLst>
                <a:ext uri="{FF2B5EF4-FFF2-40B4-BE49-F238E27FC236}">
                  <a16:creationId xmlns:a16="http://schemas.microsoft.com/office/drawing/2014/main" id="{692E66BE-2CB3-0067-CCC1-C8B38B58A140}"/>
                </a:ext>
              </a:extLst>
            </p:cNvPr>
            <p:cNvSpPr/>
            <p:nvPr/>
          </p:nvSpPr>
          <p:spPr>
            <a:xfrm>
              <a:off x="373588" y="2410325"/>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6;p51">
              <a:extLst>
                <a:ext uri="{FF2B5EF4-FFF2-40B4-BE49-F238E27FC236}">
                  <a16:creationId xmlns:a16="http://schemas.microsoft.com/office/drawing/2014/main" id="{1ACC3EE9-BBD3-A4A9-F6E5-477CB3A5B840}"/>
                </a:ext>
              </a:extLst>
            </p:cNvPr>
            <p:cNvSpPr/>
            <p:nvPr/>
          </p:nvSpPr>
          <p:spPr>
            <a:xfrm>
              <a:off x="373563" y="2488950"/>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itle 2">
            <a:extLst>
              <a:ext uri="{FF2B5EF4-FFF2-40B4-BE49-F238E27FC236}">
                <a16:creationId xmlns:a16="http://schemas.microsoft.com/office/drawing/2014/main" id="{84371556-B1F3-1852-8089-BB0A8FC8DE29}"/>
              </a:ext>
            </a:extLst>
          </p:cNvPr>
          <p:cNvSpPr txBox="1">
            <a:spLocks/>
          </p:cNvSpPr>
          <p:nvPr/>
        </p:nvSpPr>
        <p:spPr>
          <a:xfrm>
            <a:off x="1483582" y="919623"/>
            <a:ext cx="45639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9pPr>
          </a:lstStyle>
          <a:p>
            <a:pPr algn="l"/>
            <a:r>
              <a:rPr lang="vi-VN" sz="2000">
                <a:latin typeface="Bahnschrift SemiLight Condensed" panose="020B0502040204020203" pitchFamily="34" charset="0"/>
              </a:rPr>
              <a:t>CÔNG NGHỆ VÀ THUẬT TOÁN SỬ DỤNG</a:t>
            </a:r>
            <a:endParaRPr lang="en-US" sz="2000">
              <a:latin typeface="Bahnschrift SemiLight Condensed" panose="020B0502040204020203" pitchFamily="34" charset="0"/>
            </a:endParaRPr>
          </a:p>
        </p:txBody>
      </p:sp>
    </p:spTree>
    <p:extLst>
      <p:ext uri="{BB962C8B-B14F-4D97-AF65-F5344CB8AC3E}">
        <p14:creationId xmlns:p14="http://schemas.microsoft.com/office/powerpoint/2010/main" val="191725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500" fill="hold"/>
                                        <p:tgtEl>
                                          <p:spTgt spid="39"/>
                                        </p:tgtEl>
                                        <p:attrNameLst>
                                          <p:attrName>ppt_x</p:attrName>
                                        </p:attrNameLst>
                                      </p:cBhvr>
                                      <p:tavLst>
                                        <p:tav tm="0">
                                          <p:val>
                                            <p:strVal val="#ppt_x"/>
                                          </p:val>
                                        </p:tav>
                                        <p:tav tm="100000">
                                          <p:val>
                                            <p:strVal val="#ppt_x"/>
                                          </p:val>
                                        </p:tav>
                                      </p:tavLst>
                                    </p:anim>
                                    <p:anim calcmode="lin" valueType="num">
                                      <p:cBhvr additive="base">
                                        <p:cTn id="74" dur="500" fill="hold"/>
                                        <p:tgtEl>
                                          <p:spTgt spid="39"/>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9" grpId="0"/>
      <p:bldP spid="2" grpId="0"/>
      <p:bldP spid="4" grpId="0"/>
      <p:bldP spid="5" grpId="0"/>
      <p:bldP spid="38" grpId="0"/>
      <p:bldP spid="39" grpId="0"/>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pic>
        <p:nvPicPr>
          <p:cNvPr id="7" name="Google Shape;2127;p38">
            <a:extLst>
              <a:ext uri="{FF2B5EF4-FFF2-40B4-BE49-F238E27FC236}">
                <a16:creationId xmlns:a16="http://schemas.microsoft.com/office/drawing/2014/main" id="{1AF83BE3-F979-0674-E685-065B9E44F2B3}"/>
              </a:ext>
            </a:extLst>
          </p:cNvPr>
          <p:cNvPicPr preferRelativeResize="0"/>
          <p:nvPr/>
        </p:nvPicPr>
        <p:blipFill>
          <a:blip r:embed="rId3">
            <a:alphaModFix amt="47000"/>
          </a:blip>
          <a:stretch>
            <a:fillRect/>
          </a:stretch>
        </p:blipFill>
        <p:spPr>
          <a:xfrm>
            <a:off x="2083514" y="290388"/>
            <a:ext cx="5527099" cy="4562724"/>
          </a:xfrm>
          <a:prstGeom prst="rect">
            <a:avLst/>
          </a:prstGeom>
          <a:noFill/>
          <a:ln>
            <a:noFill/>
          </a:ln>
        </p:spPr>
      </p:pic>
      <p:sp>
        <p:nvSpPr>
          <p:cNvPr id="8" name="Google Shape;2186;p43">
            <a:extLst>
              <a:ext uri="{FF2B5EF4-FFF2-40B4-BE49-F238E27FC236}">
                <a16:creationId xmlns:a16="http://schemas.microsoft.com/office/drawing/2014/main" id="{8E3E4B27-BCE2-F6DC-8395-03F6EDA89471}"/>
              </a:ext>
            </a:extLst>
          </p:cNvPr>
          <p:cNvSpPr txBox="1">
            <a:spLocks/>
          </p:cNvSpPr>
          <p:nvPr/>
        </p:nvSpPr>
        <p:spPr>
          <a:xfrm>
            <a:off x="2645999" y="670129"/>
            <a:ext cx="3852000" cy="179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5000">
                <a:solidFill>
                  <a:schemeClr val="bg2"/>
                </a:solidFill>
                <a:latin typeface="Bahnschrift SemiBold SemiConden" panose="020B0502040204020203" pitchFamily="34" charset="0"/>
              </a:rPr>
              <a:t>02</a:t>
            </a:r>
            <a:endParaRPr lang="en" sz="15000">
              <a:solidFill>
                <a:schemeClr val="bg2"/>
              </a:solidFill>
              <a:latin typeface="Bahnschrift SemiBold SemiConden" panose="020B0502040204020203" pitchFamily="34" charset="0"/>
            </a:endParaRPr>
          </a:p>
        </p:txBody>
      </p:sp>
      <p:sp>
        <p:nvSpPr>
          <p:cNvPr id="9" name="Google Shape;2187;p43">
            <a:extLst>
              <a:ext uri="{FF2B5EF4-FFF2-40B4-BE49-F238E27FC236}">
                <a16:creationId xmlns:a16="http://schemas.microsoft.com/office/drawing/2014/main" id="{19815100-37E6-E9C4-5191-0BF93E715036}"/>
              </a:ext>
            </a:extLst>
          </p:cNvPr>
          <p:cNvSpPr txBox="1">
            <a:spLocks/>
          </p:cNvSpPr>
          <p:nvPr/>
        </p:nvSpPr>
        <p:spPr>
          <a:xfrm>
            <a:off x="1092540" y="2677272"/>
            <a:ext cx="6958917" cy="79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6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9pPr>
          </a:lstStyle>
          <a:p>
            <a:r>
              <a:rPr lang="vi-VN">
                <a:latin typeface="Bahnschrift SemiBold SemiConden" panose="020B0502040204020203" pitchFamily="34" charset="0"/>
              </a:rPr>
              <a:t>PHÂN TÍCH THIẾT KẾ</a:t>
            </a: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43" name="Title 2">
            <a:extLst>
              <a:ext uri="{FF2B5EF4-FFF2-40B4-BE49-F238E27FC236}">
                <a16:creationId xmlns:a16="http://schemas.microsoft.com/office/drawing/2014/main" id="{AAA2A885-AC9B-7D47-D080-E2D67B543E0E}"/>
              </a:ext>
            </a:extLst>
          </p:cNvPr>
          <p:cNvSpPr txBox="1">
            <a:spLocks/>
          </p:cNvSpPr>
          <p:nvPr/>
        </p:nvSpPr>
        <p:spPr>
          <a:xfrm>
            <a:off x="1201642" y="555987"/>
            <a:ext cx="45639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algn="l"/>
            <a:r>
              <a:rPr lang="vi-VN" sz="2000">
                <a:latin typeface="Bahnschrift SemiLight Condensed" panose="020B0502040204020203" pitchFamily="34" charset="0"/>
              </a:rPr>
              <a:t>BIỂU ĐỒ USE CASE</a:t>
            </a:r>
            <a:endParaRPr lang="en-US" sz="2000">
              <a:latin typeface="Bahnschrift SemiLight Condensed" panose="020B0502040204020203" pitchFamily="34" charset="0"/>
            </a:endParaRPr>
          </a:p>
        </p:txBody>
      </p:sp>
      <p:pic>
        <p:nvPicPr>
          <p:cNvPr id="44" name="Google Shape;2145;p40">
            <a:extLst>
              <a:ext uri="{FF2B5EF4-FFF2-40B4-BE49-F238E27FC236}">
                <a16:creationId xmlns:a16="http://schemas.microsoft.com/office/drawing/2014/main" id="{EC8C7FE0-9406-E0D3-DD59-333EF0F12C0B}"/>
              </a:ext>
            </a:extLst>
          </p:cNvPr>
          <p:cNvPicPr preferRelativeResize="0"/>
          <p:nvPr/>
        </p:nvPicPr>
        <p:blipFill>
          <a:blip r:embed="rId3">
            <a:alphaModFix amt="64000"/>
          </a:blip>
          <a:stretch>
            <a:fillRect/>
          </a:stretch>
        </p:blipFill>
        <p:spPr>
          <a:xfrm>
            <a:off x="287485" y="113529"/>
            <a:ext cx="842174" cy="708408"/>
          </a:xfrm>
          <a:prstGeom prst="rect">
            <a:avLst/>
          </a:prstGeom>
          <a:noFill/>
          <a:ln>
            <a:noFill/>
          </a:ln>
        </p:spPr>
      </p:pic>
      <p:sp>
        <p:nvSpPr>
          <p:cNvPr id="45" name="Google Shape;2152;p40">
            <a:extLst>
              <a:ext uri="{FF2B5EF4-FFF2-40B4-BE49-F238E27FC236}">
                <a16:creationId xmlns:a16="http://schemas.microsoft.com/office/drawing/2014/main" id="{0ABB6493-8E81-0AA9-3BEF-BE07F97602C3}"/>
              </a:ext>
            </a:extLst>
          </p:cNvPr>
          <p:cNvSpPr txBox="1">
            <a:spLocks/>
          </p:cNvSpPr>
          <p:nvPr/>
        </p:nvSpPr>
        <p:spPr>
          <a:xfrm>
            <a:off x="164842" y="209554"/>
            <a:ext cx="10368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500">
                <a:solidFill>
                  <a:schemeClr val="bg2"/>
                </a:solidFill>
                <a:latin typeface="Bahnschrift SemiBold SemiConden" panose="020B0502040204020203" pitchFamily="34" charset="0"/>
              </a:rPr>
              <a:t>02</a:t>
            </a:r>
            <a:endParaRPr lang="en" sz="2500">
              <a:solidFill>
                <a:schemeClr val="bg2"/>
              </a:solidFill>
              <a:latin typeface="Bahnschrift SemiBold SemiConden" panose="020B0502040204020203" pitchFamily="34" charset="0"/>
            </a:endParaRPr>
          </a:p>
        </p:txBody>
      </p:sp>
      <p:sp>
        <p:nvSpPr>
          <p:cNvPr id="46" name="Google Shape;2162;p40">
            <a:extLst>
              <a:ext uri="{FF2B5EF4-FFF2-40B4-BE49-F238E27FC236}">
                <a16:creationId xmlns:a16="http://schemas.microsoft.com/office/drawing/2014/main" id="{F07EACB3-B1E8-6091-E30D-F5D43FB7E8D7}"/>
              </a:ext>
            </a:extLst>
          </p:cNvPr>
          <p:cNvSpPr txBox="1">
            <a:spLocks/>
          </p:cNvSpPr>
          <p:nvPr/>
        </p:nvSpPr>
        <p:spPr>
          <a:xfrm>
            <a:off x="1171315" y="184464"/>
            <a:ext cx="368085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a:solidFill>
                  <a:schemeClr val="bg2"/>
                </a:solidFill>
                <a:latin typeface="Bahnschrift SemiBold SemiConden" panose="020B0502040204020203" pitchFamily="34" charset="0"/>
              </a:rPr>
              <a:t>PHÂN TÍCH THIẾT KẾ</a:t>
            </a:r>
          </a:p>
        </p:txBody>
      </p:sp>
      <p:pic>
        <p:nvPicPr>
          <p:cNvPr id="2" name="Hình ảnh 3">
            <a:extLst>
              <a:ext uri="{FF2B5EF4-FFF2-40B4-BE49-F238E27FC236}">
                <a16:creationId xmlns:a16="http://schemas.microsoft.com/office/drawing/2014/main" id="{F9CD1557-9564-5272-0C44-641D0AF5C0C8}"/>
              </a:ext>
            </a:extLst>
          </p:cNvPr>
          <p:cNvPicPr>
            <a:picLocks noChangeAspect="1"/>
          </p:cNvPicPr>
          <p:nvPr/>
        </p:nvPicPr>
        <p:blipFill>
          <a:blip r:embed="rId4"/>
          <a:stretch>
            <a:fillRect/>
          </a:stretch>
        </p:blipFill>
        <p:spPr>
          <a:xfrm>
            <a:off x="961999" y="1193460"/>
            <a:ext cx="6835458" cy="342131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5" name="Subtitle 4">
            <a:extLst>
              <a:ext uri="{FF2B5EF4-FFF2-40B4-BE49-F238E27FC236}">
                <a16:creationId xmlns:a16="http://schemas.microsoft.com/office/drawing/2014/main" id="{B9779F9F-4A8F-EE6D-7A51-AF1374575072}"/>
              </a:ext>
            </a:extLst>
          </p:cNvPr>
          <p:cNvSpPr>
            <a:spLocks noGrp="1"/>
          </p:cNvSpPr>
          <p:nvPr>
            <p:ph type="subTitle" idx="3"/>
          </p:nvPr>
        </p:nvSpPr>
        <p:spPr>
          <a:xfrm>
            <a:off x="903108" y="2984806"/>
            <a:ext cx="3086391" cy="1151532"/>
          </a:xfrm>
        </p:spPr>
        <p:txBody>
          <a:bodyPr/>
          <a:lstStyle/>
          <a:p>
            <a:r>
              <a:rPr lang="vi-VN">
                <a:latin typeface="Bahnschrift SemiLight Condensed" panose="020B0502040204020203" pitchFamily="34" charset="0"/>
              </a:rPr>
              <a:t>SẢN PHẨM</a:t>
            </a:r>
          </a:p>
          <a:p>
            <a:pPr algn="l"/>
            <a:r>
              <a:rPr lang="vi-VN">
                <a:latin typeface="Bahnschrift SemiLight Condensed" panose="020B0502040204020203" pitchFamily="34" charset="0"/>
              </a:rPr>
              <a:t>QUẢN LÝ THÔNG TIN CHI TIẾT VỀ CÁC SẢN PHẨM</a:t>
            </a:r>
          </a:p>
          <a:p>
            <a:pPr algn="l"/>
            <a:r>
              <a:rPr lang="vi-VN">
                <a:latin typeface="Bahnschrift SemiLight Condensed" panose="020B0502040204020203" pitchFamily="34" charset="0"/>
              </a:rPr>
              <a:t>HIỆN ĐANG KINH DOANH</a:t>
            </a:r>
            <a:endParaRPr lang="en-US">
              <a:latin typeface="Bahnschrift SemiLight Condensed" panose="020B0502040204020203" pitchFamily="34" charset="0"/>
            </a:endParaRPr>
          </a:p>
        </p:txBody>
      </p:sp>
      <p:sp>
        <p:nvSpPr>
          <p:cNvPr id="9" name="Subtitle 8">
            <a:extLst>
              <a:ext uri="{FF2B5EF4-FFF2-40B4-BE49-F238E27FC236}">
                <a16:creationId xmlns:a16="http://schemas.microsoft.com/office/drawing/2014/main" id="{2AAB9746-6995-2547-998F-769C9773F9A3}"/>
              </a:ext>
            </a:extLst>
          </p:cNvPr>
          <p:cNvSpPr>
            <a:spLocks noGrp="1"/>
          </p:cNvSpPr>
          <p:nvPr>
            <p:ph type="subTitle" idx="5"/>
          </p:nvPr>
        </p:nvSpPr>
        <p:spPr>
          <a:xfrm>
            <a:off x="5257800" y="3144266"/>
            <a:ext cx="2700700" cy="832612"/>
          </a:xfrm>
        </p:spPr>
        <p:txBody>
          <a:bodyPr/>
          <a:lstStyle/>
          <a:p>
            <a:r>
              <a:rPr lang="vi-VN">
                <a:latin typeface="Bahnschrift SemiLight Condensed" panose="020B0502040204020203" pitchFamily="34" charset="0"/>
              </a:rPr>
              <a:t>KHÁCH HÀNG</a:t>
            </a:r>
          </a:p>
          <a:p>
            <a:r>
              <a:rPr lang="vi-VN">
                <a:latin typeface="Bahnschrift SemiLight Condensed" panose="020B0502040204020203" pitchFamily="34" charset="0"/>
              </a:rPr>
              <a:t>QUẢN LÝ THÔNG TIN CỦA KHÁCH HÀNG</a:t>
            </a:r>
          </a:p>
          <a:p>
            <a:r>
              <a:rPr lang="vi-VN">
                <a:latin typeface="Bahnschrift SemiLight Condensed" panose="020B0502040204020203" pitchFamily="34" charset="0"/>
              </a:rPr>
              <a:t> ĐÃ ĐĂNG KÍ THẺ TÍCH ĐIỂM </a:t>
            </a:r>
            <a:endParaRPr lang="en-US">
              <a:latin typeface="Bahnschrift SemiLight Condensed" panose="020B0502040204020203" pitchFamily="34" charset="0"/>
            </a:endParaRPr>
          </a:p>
        </p:txBody>
      </p:sp>
      <p:sp>
        <p:nvSpPr>
          <p:cNvPr id="11" name="Title 10">
            <a:extLst>
              <a:ext uri="{FF2B5EF4-FFF2-40B4-BE49-F238E27FC236}">
                <a16:creationId xmlns:a16="http://schemas.microsoft.com/office/drawing/2014/main" id="{86850B1B-0F9E-9225-A353-407EB17F7AE6}"/>
              </a:ext>
            </a:extLst>
          </p:cNvPr>
          <p:cNvSpPr>
            <a:spLocks noGrp="1"/>
          </p:cNvSpPr>
          <p:nvPr>
            <p:ph type="title"/>
          </p:nvPr>
        </p:nvSpPr>
        <p:spPr>
          <a:xfrm>
            <a:off x="3316599" y="1248134"/>
            <a:ext cx="2336400" cy="414785"/>
          </a:xfrm>
        </p:spPr>
        <p:txBody>
          <a:bodyPr/>
          <a:lstStyle/>
          <a:p>
            <a:r>
              <a:rPr lang="vi-VN" sz="1800">
                <a:latin typeface="Bahnschrift SemiLight Condensed" panose="020B0502040204020203" pitchFamily="34" charset="0"/>
              </a:rPr>
              <a:t>CÁC THỰC THỂ </a:t>
            </a:r>
            <a:endParaRPr lang="en-US" sz="1800">
              <a:latin typeface="Bahnschrift SemiLight Condensed" panose="020B0502040204020203" pitchFamily="34" charset="0"/>
            </a:endParaRPr>
          </a:p>
        </p:txBody>
      </p:sp>
      <p:sp>
        <p:nvSpPr>
          <p:cNvPr id="13" name="Subtitle 12">
            <a:extLst>
              <a:ext uri="{FF2B5EF4-FFF2-40B4-BE49-F238E27FC236}">
                <a16:creationId xmlns:a16="http://schemas.microsoft.com/office/drawing/2014/main" id="{4208B2F6-EF05-7349-78DF-440352C3E147}"/>
              </a:ext>
            </a:extLst>
          </p:cNvPr>
          <p:cNvSpPr>
            <a:spLocks noGrp="1"/>
          </p:cNvSpPr>
          <p:nvPr>
            <p:ph type="subTitle" idx="1"/>
          </p:nvPr>
        </p:nvSpPr>
        <p:spPr>
          <a:xfrm>
            <a:off x="875627" y="1729150"/>
            <a:ext cx="3113872" cy="708408"/>
          </a:xfrm>
        </p:spPr>
        <p:txBody>
          <a:bodyPr/>
          <a:lstStyle/>
          <a:p>
            <a:r>
              <a:rPr lang="vi-VN">
                <a:latin typeface="Bahnschrift SemiLight Condensed" panose="020B0502040204020203" pitchFamily="34" charset="0"/>
              </a:rPr>
              <a:t>NGƯỜI DÙNG</a:t>
            </a:r>
          </a:p>
          <a:p>
            <a:r>
              <a:rPr lang="vi-VN">
                <a:latin typeface="Bahnschrift SemiLight Condensed" panose="020B0502040204020203" pitchFamily="34" charset="0"/>
              </a:rPr>
              <a:t>QUẢN LÝ THÔNG TIN CỦA NHÂN VIÊN VÀ QUẢN LÝ</a:t>
            </a:r>
            <a:endParaRPr lang="en-US">
              <a:latin typeface="Bahnschrift SemiLight Condensed" panose="020B0502040204020203" pitchFamily="34" charset="0"/>
            </a:endParaRPr>
          </a:p>
        </p:txBody>
      </p:sp>
      <p:sp>
        <p:nvSpPr>
          <p:cNvPr id="43" name="Title 2">
            <a:extLst>
              <a:ext uri="{FF2B5EF4-FFF2-40B4-BE49-F238E27FC236}">
                <a16:creationId xmlns:a16="http://schemas.microsoft.com/office/drawing/2014/main" id="{AAA2A885-AC9B-7D47-D080-E2D67B543E0E}"/>
              </a:ext>
            </a:extLst>
          </p:cNvPr>
          <p:cNvSpPr txBox="1">
            <a:spLocks/>
          </p:cNvSpPr>
          <p:nvPr/>
        </p:nvSpPr>
        <p:spPr>
          <a:xfrm>
            <a:off x="1201642" y="555987"/>
            <a:ext cx="45639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algn="l"/>
            <a:r>
              <a:rPr lang="vi-VN" sz="2000">
                <a:latin typeface="Bahnschrift SemiLight Condensed" panose="020B0502040204020203" pitchFamily="34" charset="0"/>
              </a:rPr>
              <a:t>THIẾT KẾ CƠ SỞ DỮ LIỆU </a:t>
            </a:r>
            <a:endParaRPr lang="en-US" sz="2000">
              <a:latin typeface="Bahnschrift SemiLight Condensed" panose="020B0502040204020203" pitchFamily="34" charset="0"/>
            </a:endParaRPr>
          </a:p>
        </p:txBody>
      </p:sp>
      <p:pic>
        <p:nvPicPr>
          <p:cNvPr id="44" name="Google Shape;2145;p40">
            <a:extLst>
              <a:ext uri="{FF2B5EF4-FFF2-40B4-BE49-F238E27FC236}">
                <a16:creationId xmlns:a16="http://schemas.microsoft.com/office/drawing/2014/main" id="{EC8C7FE0-9406-E0D3-DD59-333EF0F12C0B}"/>
              </a:ext>
            </a:extLst>
          </p:cNvPr>
          <p:cNvPicPr preferRelativeResize="0"/>
          <p:nvPr/>
        </p:nvPicPr>
        <p:blipFill>
          <a:blip r:embed="rId3">
            <a:alphaModFix amt="64000"/>
          </a:blip>
          <a:stretch>
            <a:fillRect/>
          </a:stretch>
        </p:blipFill>
        <p:spPr>
          <a:xfrm>
            <a:off x="287485" y="113529"/>
            <a:ext cx="842174" cy="708408"/>
          </a:xfrm>
          <a:prstGeom prst="rect">
            <a:avLst/>
          </a:prstGeom>
          <a:noFill/>
          <a:ln>
            <a:noFill/>
          </a:ln>
        </p:spPr>
      </p:pic>
      <p:sp>
        <p:nvSpPr>
          <p:cNvPr id="45" name="Google Shape;2152;p40">
            <a:extLst>
              <a:ext uri="{FF2B5EF4-FFF2-40B4-BE49-F238E27FC236}">
                <a16:creationId xmlns:a16="http://schemas.microsoft.com/office/drawing/2014/main" id="{0ABB6493-8E81-0AA9-3BEF-BE07F97602C3}"/>
              </a:ext>
            </a:extLst>
          </p:cNvPr>
          <p:cNvSpPr txBox="1">
            <a:spLocks/>
          </p:cNvSpPr>
          <p:nvPr/>
        </p:nvSpPr>
        <p:spPr>
          <a:xfrm>
            <a:off x="164842" y="209554"/>
            <a:ext cx="10368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500">
                <a:solidFill>
                  <a:schemeClr val="bg2"/>
                </a:solidFill>
                <a:latin typeface="Bahnschrift SemiBold SemiConden" panose="020B0502040204020203" pitchFamily="34" charset="0"/>
              </a:rPr>
              <a:t>02</a:t>
            </a:r>
            <a:endParaRPr lang="en" sz="2500">
              <a:solidFill>
                <a:schemeClr val="bg2"/>
              </a:solidFill>
              <a:latin typeface="Bahnschrift SemiBold SemiConden" panose="020B0502040204020203" pitchFamily="34" charset="0"/>
            </a:endParaRPr>
          </a:p>
        </p:txBody>
      </p:sp>
      <p:sp>
        <p:nvSpPr>
          <p:cNvPr id="46" name="Google Shape;2162;p40">
            <a:extLst>
              <a:ext uri="{FF2B5EF4-FFF2-40B4-BE49-F238E27FC236}">
                <a16:creationId xmlns:a16="http://schemas.microsoft.com/office/drawing/2014/main" id="{F07EACB3-B1E8-6091-E30D-F5D43FB7E8D7}"/>
              </a:ext>
            </a:extLst>
          </p:cNvPr>
          <p:cNvSpPr txBox="1">
            <a:spLocks/>
          </p:cNvSpPr>
          <p:nvPr/>
        </p:nvSpPr>
        <p:spPr>
          <a:xfrm>
            <a:off x="1171315" y="184464"/>
            <a:ext cx="3680852"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500">
                <a:solidFill>
                  <a:schemeClr val="bg2"/>
                </a:solidFill>
                <a:latin typeface="Bahnschrift SemiBold SemiConden" panose="020B0502040204020203" pitchFamily="34" charset="0"/>
              </a:rPr>
              <a:t>PHÂN TÍCH THIẾT KẾ</a:t>
            </a:r>
          </a:p>
        </p:txBody>
      </p:sp>
      <p:sp>
        <p:nvSpPr>
          <p:cNvPr id="12" name="Subtitle 12">
            <a:extLst>
              <a:ext uri="{FF2B5EF4-FFF2-40B4-BE49-F238E27FC236}">
                <a16:creationId xmlns:a16="http://schemas.microsoft.com/office/drawing/2014/main" id="{E16FD639-24DC-D4CD-EE3B-EE969A1CEB97}"/>
              </a:ext>
            </a:extLst>
          </p:cNvPr>
          <p:cNvSpPr txBox="1">
            <a:spLocks/>
          </p:cNvSpPr>
          <p:nvPr/>
        </p:nvSpPr>
        <p:spPr>
          <a:xfrm>
            <a:off x="4572000" y="1886318"/>
            <a:ext cx="3813220" cy="4147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r>
              <a:rPr lang="vi-VN">
                <a:latin typeface="Bahnschrift SemiLight Condensed" panose="020B0502040204020203" pitchFamily="34" charset="0"/>
              </a:rPr>
              <a:t>HÓA ĐƠN</a:t>
            </a:r>
          </a:p>
          <a:p>
            <a:r>
              <a:rPr lang="vi-VN">
                <a:latin typeface="Bahnschrift SemiLight Condensed" panose="020B0502040204020203" pitchFamily="34" charset="0"/>
              </a:rPr>
              <a:t>QUẢN LÝ THÔNG TIN HÓA ĐƠN BÁN HÀNG</a:t>
            </a:r>
            <a:endParaRPr lang="en-US">
              <a:latin typeface="Bahnschrift SemiLight Condensed" panose="020B0502040204020203" pitchFamily="34" charset="0"/>
            </a:endParaRPr>
          </a:p>
        </p:txBody>
      </p:sp>
    </p:spTree>
    <p:extLst>
      <p:ext uri="{BB962C8B-B14F-4D97-AF65-F5344CB8AC3E}">
        <p14:creationId xmlns:p14="http://schemas.microsoft.com/office/powerpoint/2010/main" val="19941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anim calcmode="lin" valueType="num">
                                      <p:cBhvr>
                                        <p:cTn id="16" dur="25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7" dur="250" fill="hold"/>
                                        <p:tgtEl>
                                          <p:spTgt spid="13">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Effect transition="in" filter="fade">
                                      <p:cBhvr>
                                        <p:cTn id="20" dur="250"/>
                                        <p:tgtEl>
                                          <p:spTgt spid="13">
                                            <p:txEl>
                                              <p:pRg st="1" end="1"/>
                                            </p:txEl>
                                          </p:spTgt>
                                        </p:tgtEl>
                                      </p:cBhvr>
                                    </p:animEffect>
                                    <p:anim calcmode="lin" valueType="num">
                                      <p:cBhvr>
                                        <p:cTn id="21" dur="25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2" dur="25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anim calcmode="lin" valueType="num">
                                      <p:cBhvr>
                                        <p:cTn id="28" dur="250" fill="hold"/>
                                        <p:tgtEl>
                                          <p:spTgt spid="12"/>
                                        </p:tgtEl>
                                        <p:attrNameLst>
                                          <p:attrName>ppt_x</p:attrName>
                                        </p:attrNameLst>
                                      </p:cBhvr>
                                      <p:tavLst>
                                        <p:tav tm="0">
                                          <p:val>
                                            <p:strVal val="#ppt_x"/>
                                          </p:val>
                                        </p:tav>
                                        <p:tav tm="100000">
                                          <p:val>
                                            <p:strVal val="#ppt_x"/>
                                          </p:val>
                                        </p:tav>
                                      </p:tavLst>
                                    </p:anim>
                                    <p:anim calcmode="lin" valueType="num">
                                      <p:cBhvr>
                                        <p:cTn id="29"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250"/>
                                        <p:tgtEl>
                                          <p:spTgt spid="5">
                                            <p:txEl>
                                              <p:pRg st="0" end="0"/>
                                            </p:txEl>
                                          </p:spTgt>
                                        </p:tgtEl>
                                      </p:cBhvr>
                                    </p:animEffect>
                                    <p:anim calcmode="lin" valueType="num">
                                      <p:cBhvr>
                                        <p:cTn id="35"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6" dur="250" fill="hold"/>
                                        <p:tgtEl>
                                          <p:spTgt spid="5">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animEffect transition="in" filter="fade">
                                      <p:cBhvr>
                                        <p:cTn id="39" dur="250"/>
                                        <p:tgtEl>
                                          <p:spTgt spid="5">
                                            <p:txEl>
                                              <p:pRg st="1" end="1"/>
                                            </p:txEl>
                                          </p:spTgt>
                                        </p:tgtEl>
                                      </p:cBhvr>
                                    </p:animEffect>
                                    <p:anim calcmode="lin" valueType="num">
                                      <p:cBhvr>
                                        <p:cTn id="40"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1" dur="250" fill="hold"/>
                                        <p:tgtEl>
                                          <p:spTgt spid="5">
                                            <p:txEl>
                                              <p:pRg st="1" end="1"/>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Effect transition="in" filter="fade">
                                      <p:cBhvr>
                                        <p:cTn id="44" dur="250"/>
                                        <p:tgtEl>
                                          <p:spTgt spid="5">
                                            <p:txEl>
                                              <p:pRg st="2" end="2"/>
                                            </p:txEl>
                                          </p:spTgt>
                                        </p:tgtEl>
                                      </p:cBhvr>
                                    </p:animEffect>
                                    <p:anim calcmode="lin" valueType="num">
                                      <p:cBhvr>
                                        <p:cTn id="45"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46" dur="25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250"/>
                                        <p:tgtEl>
                                          <p:spTgt spid="9">
                                            <p:txEl>
                                              <p:pRg st="0" end="0"/>
                                            </p:txEl>
                                          </p:spTgt>
                                        </p:tgtEl>
                                      </p:cBhvr>
                                    </p:animEffect>
                                    <p:anim calcmode="lin" valueType="num">
                                      <p:cBhvr>
                                        <p:cTn id="52" dur="2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3" dur="250" fill="hold"/>
                                        <p:tgtEl>
                                          <p:spTgt spid="9">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9">
                                            <p:txEl>
                                              <p:pRg st="1" end="1"/>
                                            </p:txEl>
                                          </p:spTgt>
                                        </p:tgtEl>
                                        <p:attrNameLst>
                                          <p:attrName>style.visibility</p:attrName>
                                        </p:attrNameLst>
                                      </p:cBhvr>
                                      <p:to>
                                        <p:strVal val="visible"/>
                                      </p:to>
                                    </p:set>
                                    <p:animEffect transition="in" filter="fade">
                                      <p:cBhvr>
                                        <p:cTn id="56" dur="250"/>
                                        <p:tgtEl>
                                          <p:spTgt spid="9">
                                            <p:txEl>
                                              <p:pRg st="1" end="1"/>
                                            </p:txEl>
                                          </p:spTgt>
                                        </p:tgtEl>
                                      </p:cBhvr>
                                    </p:animEffect>
                                    <p:anim calcmode="lin" valueType="num">
                                      <p:cBhvr>
                                        <p:cTn id="57" dur="2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58" dur="250" fill="hold"/>
                                        <p:tgtEl>
                                          <p:spTgt spid="9">
                                            <p:txEl>
                                              <p:pRg st="1" end="1"/>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9">
                                            <p:txEl>
                                              <p:pRg st="2" end="2"/>
                                            </p:txEl>
                                          </p:spTgt>
                                        </p:tgtEl>
                                        <p:attrNameLst>
                                          <p:attrName>style.visibility</p:attrName>
                                        </p:attrNameLst>
                                      </p:cBhvr>
                                      <p:to>
                                        <p:strVal val="visible"/>
                                      </p:to>
                                    </p:set>
                                    <p:animEffect transition="in" filter="fade">
                                      <p:cBhvr>
                                        <p:cTn id="61" dur="250"/>
                                        <p:tgtEl>
                                          <p:spTgt spid="9">
                                            <p:txEl>
                                              <p:pRg st="2" end="2"/>
                                            </p:txEl>
                                          </p:spTgt>
                                        </p:tgtEl>
                                      </p:cBhvr>
                                    </p:animEffect>
                                    <p:anim calcmode="lin" valueType="num">
                                      <p:cBhvr>
                                        <p:cTn id="62" dur="25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63" dur="25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uiExpand="1" build="p"/>
      <p:bldP spid="11" grpId="0"/>
      <p:bldP spid="13" grpId="0" uiExpand="1" build="p"/>
      <p:bldP spid="43" grpId="0"/>
      <p:bldP spid="12" grpId="0"/>
    </p:bldLst>
  </p:timing>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328</Words>
  <Application>Microsoft Office PowerPoint</Application>
  <PresentationFormat>On-screen Show (16:9)</PresentationFormat>
  <Paragraphs>70</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Bahnschrift Light Condensed</vt:lpstr>
      <vt:lpstr>Open Sans SemiBold</vt:lpstr>
      <vt:lpstr>Bahnschrift SemiBold SemiConden</vt:lpstr>
      <vt:lpstr>Arial</vt:lpstr>
      <vt:lpstr>Open Sans</vt:lpstr>
      <vt:lpstr>Fira Sans Extra Condensed Medium</vt:lpstr>
      <vt:lpstr>Bahnschrift SemiLight Condensed</vt:lpstr>
      <vt:lpstr>Overpass Black</vt:lpstr>
      <vt:lpstr>Aqua Marketing Plan by Slidego</vt:lpstr>
      <vt:lpstr>QUẢN LÝ  CỬA HÀNG TẠP HÓA</vt:lpstr>
      <vt:lpstr>NỘI DUNG</vt:lpstr>
      <vt:lpstr>01</vt:lpstr>
      <vt:lpstr>LÝ DO CHỌN ĐỀ TÀI</vt:lpstr>
      <vt:lpstr>TỔNG QUAN SẢN PHẨM</vt:lpstr>
      <vt:lpstr>PowerPoint Presentation</vt:lpstr>
      <vt:lpstr>PowerPoint Presentation</vt:lpstr>
      <vt:lpstr>PowerPoint Presentation</vt:lpstr>
      <vt:lpstr>CÁC THỰC THỂ </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CỬA HÀNG TẠP HÓA</dc:title>
  <dc:creator>Ha Thu</dc:creator>
  <cp:lastModifiedBy>DINH THI THU HA 20194543</cp:lastModifiedBy>
  <cp:revision>1</cp:revision>
  <dcterms:modified xsi:type="dcterms:W3CDTF">2022-07-22T11:17:59Z</dcterms:modified>
</cp:coreProperties>
</file>